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4480" r:id="rId1"/>
  </p:sldMasterIdLst>
  <p:notesMasterIdLst>
    <p:notesMasterId r:id="rId194"/>
  </p:notesMasterIdLst>
  <p:handoutMasterIdLst>
    <p:handoutMasterId r:id="rId195"/>
  </p:handoutMasterIdLst>
  <p:sldIdLst>
    <p:sldId id="257" r:id="rId2"/>
    <p:sldId id="259" r:id="rId3"/>
    <p:sldId id="258" r:id="rId4"/>
    <p:sldId id="262" r:id="rId5"/>
    <p:sldId id="286" r:id="rId6"/>
    <p:sldId id="469" r:id="rId7"/>
    <p:sldId id="450" r:id="rId8"/>
    <p:sldId id="451" r:id="rId9"/>
    <p:sldId id="391" r:id="rId10"/>
    <p:sldId id="264" r:id="rId11"/>
    <p:sldId id="449" r:id="rId12"/>
    <p:sldId id="498" r:id="rId13"/>
    <p:sldId id="513" r:id="rId14"/>
    <p:sldId id="499" r:id="rId15"/>
    <p:sldId id="392" r:id="rId16"/>
    <p:sldId id="405" r:id="rId17"/>
    <p:sldId id="397" r:id="rId18"/>
    <p:sldId id="398" r:id="rId19"/>
    <p:sldId id="399" r:id="rId20"/>
    <p:sldId id="400" r:id="rId21"/>
    <p:sldId id="401" r:id="rId22"/>
    <p:sldId id="386" r:id="rId23"/>
    <p:sldId id="506" r:id="rId24"/>
    <p:sldId id="402" r:id="rId25"/>
    <p:sldId id="387" r:id="rId26"/>
    <p:sldId id="542" r:id="rId27"/>
    <p:sldId id="403" r:id="rId28"/>
    <p:sldId id="545" r:id="rId29"/>
    <p:sldId id="393" r:id="rId30"/>
    <p:sldId id="543" r:id="rId31"/>
    <p:sldId id="566" r:id="rId32"/>
    <p:sldId id="395" r:id="rId33"/>
    <p:sldId id="544" r:id="rId34"/>
    <p:sldId id="260" r:id="rId35"/>
    <p:sldId id="265" r:id="rId36"/>
    <p:sldId id="388" r:id="rId37"/>
    <p:sldId id="389" r:id="rId38"/>
    <p:sldId id="422" r:id="rId39"/>
    <p:sldId id="404" r:id="rId40"/>
    <p:sldId id="547" r:id="rId41"/>
    <p:sldId id="407" r:id="rId42"/>
    <p:sldId id="501" r:id="rId43"/>
    <p:sldId id="408" r:id="rId44"/>
    <p:sldId id="415" r:id="rId45"/>
    <p:sldId id="582" r:id="rId46"/>
    <p:sldId id="551" r:id="rId47"/>
    <p:sldId id="416" r:id="rId48"/>
    <p:sldId id="575" r:id="rId49"/>
    <p:sldId id="417" r:id="rId50"/>
    <p:sldId id="420" r:id="rId51"/>
    <p:sldId id="583" r:id="rId52"/>
    <p:sldId id="410" r:id="rId53"/>
    <p:sldId id="424" r:id="rId54"/>
    <p:sldId id="419" r:id="rId55"/>
    <p:sldId id="495" r:id="rId56"/>
    <p:sldId id="493" r:id="rId57"/>
    <p:sldId id="494" r:id="rId58"/>
    <p:sldId id="496" r:id="rId59"/>
    <p:sldId id="425" r:id="rId60"/>
    <p:sldId id="466" r:id="rId61"/>
    <p:sldId id="426" r:id="rId62"/>
    <p:sldId id="428" r:id="rId63"/>
    <p:sldId id="577" r:id="rId64"/>
    <p:sldId id="427" r:id="rId65"/>
    <p:sldId id="503" r:id="rId66"/>
    <p:sldId id="429" r:id="rId67"/>
    <p:sldId id="515" r:id="rId68"/>
    <p:sldId id="430" r:id="rId69"/>
    <p:sldId id="446" r:id="rId70"/>
    <p:sldId id="433" r:id="rId71"/>
    <p:sldId id="412" r:id="rId72"/>
    <p:sldId id="431" r:id="rId73"/>
    <p:sldId id="432" r:id="rId74"/>
    <p:sldId id="576" r:id="rId75"/>
    <p:sldId id="505" r:id="rId76"/>
    <p:sldId id="434" r:id="rId77"/>
    <p:sldId id="448" r:id="rId78"/>
    <p:sldId id="497" r:id="rId79"/>
    <p:sldId id="439" r:id="rId80"/>
    <p:sldId id="440" r:id="rId81"/>
    <p:sldId id="548" r:id="rId82"/>
    <p:sldId id="441" r:id="rId83"/>
    <p:sldId id="538" r:id="rId84"/>
    <p:sldId id="525" r:id="rId85"/>
    <p:sldId id="467" r:id="rId86"/>
    <p:sldId id="438" r:id="rId87"/>
    <p:sldId id="447" r:id="rId88"/>
    <p:sldId id="531" r:id="rId89"/>
    <p:sldId id="530" r:id="rId90"/>
    <p:sldId id="532" r:id="rId91"/>
    <p:sldId id="436" r:id="rId92"/>
    <p:sldId id="533" r:id="rId93"/>
    <p:sldId id="437" r:id="rId94"/>
    <p:sldId id="534" r:id="rId95"/>
    <p:sldId id="535" r:id="rId96"/>
    <p:sldId id="536" r:id="rId97"/>
    <p:sldId id="584" r:id="rId98"/>
    <p:sldId id="516" r:id="rId99"/>
    <p:sldId id="517" r:id="rId100"/>
    <p:sldId id="518" r:id="rId101"/>
    <p:sldId id="519" r:id="rId102"/>
    <p:sldId id="520" r:id="rId103"/>
    <p:sldId id="546" r:id="rId104"/>
    <p:sldId id="523" r:id="rId105"/>
    <p:sldId id="485" r:id="rId106"/>
    <p:sldId id="504" r:id="rId107"/>
    <p:sldId id="488" r:id="rId108"/>
    <p:sldId id="552" r:id="rId109"/>
    <p:sldId id="553" r:id="rId110"/>
    <p:sldId id="549" r:id="rId111"/>
    <p:sldId id="550" r:id="rId112"/>
    <p:sldId id="465" r:id="rId113"/>
    <p:sldId id="540" r:id="rId114"/>
    <p:sldId id="555" r:id="rId115"/>
    <p:sldId id="554" r:id="rId116"/>
    <p:sldId id="556" r:id="rId117"/>
    <p:sldId id="557" r:id="rId118"/>
    <p:sldId id="558" r:id="rId119"/>
    <p:sldId id="565" r:id="rId120"/>
    <p:sldId id="574" r:id="rId121"/>
    <p:sldId id="272" r:id="rId122"/>
    <p:sldId id="273" r:id="rId123"/>
    <p:sldId id="459" r:id="rId124"/>
    <p:sldId id="585" r:id="rId125"/>
    <p:sldId id="275" r:id="rId126"/>
    <p:sldId id="559" r:id="rId127"/>
    <p:sldId id="564" r:id="rId128"/>
    <p:sldId id="489" r:id="rId129"/>
    <p:sldId id="289" r:id="rId130"/>
    <p:sldId id="267" r:id="rId131"/>
    <p:sldId id="269" r:id="rId132"/>
    <p:sldId id="527" r:id="rId133"/>
    <p:sldId id="510" r:id="rId134"/>
    <p:sldId id="512" r:id="rId135"/>
    <p:sldId id="567" r:id="rId136"/>
    <p:sldId id="508" r:id="rId137"/>
    <p:sldId id="453" r:id="rId138"/>
    <p:sldId id="570" r:id="rId139"/>
    <p:sldId id="509" r:id="rId140"/>
    <p:sldId id="568" r:id="rId141"/>
    <p:sldId id="571" r:id="rId142"/>
    <p:sldId id="474" r:id="rId143"/>
    <p:sldId id="569" r:id="rId144"/>
    <p:sldId id="385" r:id="rId145"/>
    <p:sldId id="315" r:id="rId146"/>
    <p:sldId id="526" r:id="rId147"/>
    <p:sldId id="452" r:id="rId148"/>
    <p:sldId id="316" r:id="rId149"/>
    <p:sldId id="317" r:id="rId150"/>
    <p:sldId id="454" r:id="rId151"/>
    <p:sldId id="560" r:id="rId152"/>
    <p:sldId id="561" r:id="rId153"/>
    <p:sldId id="562" r:id="rId154"/>
    <p:sldId id="563" r:id="rId155"/>
    <p:sldId id="455" r:id="rId156"/>
    <p:sldId id="491" r:id="rId157"/>
    <p:sldId id="572" r:id="rId158"/>
    <p:sldId id="578" r:id="rId159"/>
    <p:sldId id="580" r:id="rId160"/>
    <p:sldId id="579" r:id="rId161"/>
    <p:sldId id="475" r:id="rId162"/>
    <p:sldId id="490" r:id="rId163"/>
    <p:sldId id="492" r:id="rId164"/>
    <p:sldId id="476" r:id="rId165"/>
    <p:sldId id="482" r:id="rId166"/>
    <p:sldId id="479" r:id="rId167"/>
    <p:sldId id="486" r:id="rId168"/>
    <p:sldId id="487" r:id="rId169"/>
    <p:sldId id="456" r:id="rId170"/>
    <p:sldId id="457" r:id="rId171"/>
    <p:sldId id="480" r:id="rId172"/>
    <p:sldId id="483" r:id="rId173"/>
    <p:sldId id="481" r:id="rId174"/>
    <p:sldId id="472" r:id="rId175"/>
    <p:sldId id="573" r:id="rId176"/>
    <p:sldId id="470" r:id="rId177"/>
    <p:sldId id="528" r:id="rId178"/>
    <p:sldId id="471" r:id="rId179"/>
    <p:sldId id="473" r:id="rId180"/>
    <p:sldId id="324" r:id="rId181"/>
    <p:sldId id="327" r:id="rId182"/>
    <p:sldId id="328" r:id="rId183"/>
    <p:sldId id="329" r:id="rId184"/>
    <p:sldId id="330" r:id="rId185"/>
    <p:sldId id="331" r:id="rId186"/>
    <p:sldId id="332" r:id="rId187"/>
    <p:sldId id="333" r:id="rId188"/>
    <p:sldId id="334" r:id="rId189"/>
    <p:sldId id="458" r:id="rId190"/>
    <p:sldId id="271" r:id="rId191"/>
    <p:sldId id="511" r:id="rId192"/>
    <p:sldId id="381" r:id="rId193"/>
  </p:sldIdLst>
  <p:sldSz cx="9144000" cy="6858000" type="screen4x3"/>
  <p:notesSz cx="9601200" cy="73152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202F"/>
    <a:srgbClr val="0000FF"/>
    <a:srgbClr val="FFFF99"/>
    <a:srgbClr val="3333FF"/>
    <a:srgbClr val="C68D8C"/>
    <a:srgbClr val="A5FDBC"/>
    <a:srgbClr val="CDFDE7"/>
    <a:srgbClr val="A5CAB9"/>
    <a:srgbClr val="3366FF"/>
    <a:srgbClr val="F4D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29" autoAdjust="0"/>
    <p:restoredTop sz="71445" autoAdjust="0"/>
  </p:normalViewPr>
  <p:slideViewPr>
    <p:cSldViewPr>
      <p:cViewPr varScale="1">
        <p:scale>
          <a:sx n="72" d="100"/>
          <a:sy n="72" d="100"/>
        </p:scale>
        <p:origin x="84" y="84"/>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notesViewPr>
    <p:cSldViewPr>
      <p:cViewPr varScale="1">
        <p:scale>
          <a:sx n="94" d="100"/>
          <a:sy n="94" d="100"/>
        </p:scale>
        <p:origin x="888" y="84"/>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96" Type="http://schemas.openxmlformats.org/officeDocument/2006/relationships/commentAuthors" Target="commentAuthors.xml"/><Relationship Id="rId200"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viewProps" Target="viewProps.xml"/><Relationship Id="rId172" Type="http://schemas.openxmlformats.org/officeDocument/2006/relationships/slide" Target="slides/slide171.xml"/><Relationship Id="rId193" Type="http://schemas.openxmlformats.org/officeDocument/2006/relationships/slide" Target="slides/slide192.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notesMaster" Target="notesMasters/notesMaster1.xml"/><Relationship Id="rId199"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handoutMaster" Target="handoutMasters/handoutMaster1.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838" cy="365125"/>
          </a:xfrm>
          <a:prstGeom prst="rect">
            <a:avLst/>
          </a:prstGeom>
        </p:spPr>
        <p:txBody>
          <a:bodyPr vert="horz" wrap="square" lIns="96656" tIns="48328" rIns="96656" bIns="48328" numCol="1" anchor="t" anchorCtr="0" compatLnSpc="1">
            <a:prstTxWarp prst="textNoShape">
              <a:avLst/>
            </a:prstTxWarp>
          </a:bodyPr>
          <a:lstStyle>
            <a:lvl1pPr eaLnBrk="1" hangingPunct="1">
              <a:defRPr sz="1200"/>
            </a:lvl1pPr>
          </a:lstStyle>
          <a:p>
            <a:pPr>
              <a:defRPr/>
            </a:pPr>
            <a:endParaRPr lang="en-US" altLang="en-US" dirty="0"/>
          </a:p>
        </p:txBody>
      </p:sp>
      <p:sp>
        <p:nvSpPr>
          <p:cNvPr id="3" name="Date Placeholder 2"/>
          <p:cNvSpPr>
            <a:spLocks noGrp="1"/>
          </p:cNvSpPr>
          <p:nvPr>
            <p:ph type="dt" sz="quarter" idx="1"/>
          </p:nvPr>
        </p:nvSpPr>
        <p:spPr>
          <a:xfrm>
            <a:off x="5438775" y="0"/>
            <a:ext cx="4160838" cy="365125"/>
          </a:xfrm>
          <a:prstGeom prst="rect">
            <a:avLst/>
          </a:prstGeom>
        </p:spPr>
        <p:txBody>
          <a:bodyPr vert="horz" wrap="square" lIns="96656" tIns="48328" rIns="96656" bIns="48328" numCol="1" anchor="t" anchorCtr="0" compatLnSpc="1">
            <a:prstTxWarp prst="textNoShape">
              <a:avLst/>
            </a:prstTxWarp>
          </a:bodyPr>
          <a:lstStyle>
            <a:lvl1pPr algn="r" eaLnBrk="1" hangingPunct="1">
              <a:defRPr sz="1200"/>
            </a:lvl1pPr>
          </a:lstStyle>
          <a:p>
            <a:pPr>
              <a:defRPr/>
            </a:pPr>
            <a:fld id="{408131D6-F93E-425E-B6F3-E3F515408784}" type="datetimeFigureOut">
              <a:rPr lang="en-US" altLang="en-US"/>
              <a:pPr>
                <a:defRPr/>
              </a:pPr>
              <a:t>12/21/2016</a:t>
            </a:fld>
            <a:endParaRPr lang="en-US" altLang="en-US" dirty="0"/>
          </a:p>
        </p:txBody>
      </p:sp>
      <p:sp>
        <p:nvSpPr>
          <p:cNvPr id="4" name="Footer Placeholder 3"/>
          <p:cNvSpPr>
            <a:spLocks noGrp="1"/>
          </p:cNvSpPr>
          <p:nvPr>
            <p:ph type="ftr" sz="quarter" idx="2"/>
          </p:nvPr>
        </p:nvSpPr>
        <p:spPr>
          <a:xfrm>
            <a:off x="0" y="6948488"/>
            <a:ext cx="4160838" cy="365125"/>
          </a:xfrm>
          <a:prstGeom prst="rect">
            <a:avLst/>
          </a:prstGeom>
        </p:spPr>
        <p:txBody>
          <a:bodyPr vert="horz" wrap="square" lIns="96656" tIns="48328" rIns="96656" bIns="48328" numCol="1" anchor="b" anchorCtr="0" compatLnSpc="1">
            <a:prstTxWarp prst="textNoShape">
              <a:avLst/>
            </a:prstTxWarp>
          </a:bodyPr>
          <a:lstStyle>
            <a:lvl1pPr eaLnBrk="1" hangingPunct="1">
              <a:defRPr sz="1200"/>
            </a:lvl1pPr>
          </a:lstStyle>
          <a:p>
            <a:pPr>
              <a:defRPr/>
            </a:pPr>
            <a:endParaRPr lang="en-US" altLang="en-US" dirty="0"/>
          </a:p>
        </p:txBody>
      </p:sp>
      <p:sp>
        <p:nvSpPr>
          <p:cNvPr id="5" name="Slide Number Placeholder 4"/>
          <p:cNvSpPr>
            <a:spLocks noGrp="1"/>
          </p:cNvSpPr>
          <p:nvPr>
            <p:ph type="sldNum" sz="quarter" idx="3"/>
          </p:nvPr>
        </p:nvSpPr>
        <p:spPr>
          <a:xfrm>
            <a:off x="5438775" y="6948488"/>
            <a:ext cx="4160838" cy="365125"/>
          </a:xfrm>
          <a:prstGeom prst="rect">
            <a:avLst/>
          </a:prstGeom>
        </p:spPr>
        <p:txBody>
          <a:bodyPr vert="horz" wrap="square" lIns="96656" tIns="48328" rIns="96656" bIns="48328" numCol="1" anchor="b" anchorCtr="0" compatLnSpc="1">
            <a:prstTxWarp prst="textNoShape">
              <a:avLst/>
            </a:prstTxWarp>
          </a:bodyPr>
          <a:lstStyle>
            <a:lvl1pPr algn="r" eaLnBrk="1" hangingPunct="1">
              <a:defRPr sz="1200"/>
            </a:lvl1pPr>
          </a:lstStyle>
          <a:p>
            <a:pPr>
              <a:defRPr/>
            </a:pPr>
            <a:fld id="{5D5E73BA-77B5-4E27-BD6C-E2CA9AE480B1}" type="slidenum">
              <a:rPr lang="en-US" altLang="en-US"/>
              <a:pPr>
                <a:defRPr/>
              </a:pPr>
              <a:t>‹#›</a:t>
            </a:fld>
            <a:endParaRPr lang="en-US" altLang="en-US" dirty="0"/>
          </a:p>
        </p:txBody>
      </p:sp>
    </p:spTree>
    <p:extLst>
      <p:ext uri="{BB962C8B-B14F-4D97-AF65-F5344CB8AC3E}">
        <p14:creationId xmlns:p14="http://schemas.microsoft.com/office/powerpoint/2010/main" val="1245955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838" cy="365125"/>
          </a:xfrm>
          <a:prstGeom prst="rect">
            <a:avLst/>
          </a:prstGeom>
        </p:spPr>
        <p:txBody>
          <a:bodyPr vert="horz" wrap="square" lIns="96656" tIns="48328" rIns="96656" bIns="48328"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dirty="0"/>
          </a:p>
        </p:txBody>
      </p:sp>
      <p:sp>
        <p:nvSpPr>
          <p:cNvPr id="3" name="Date Placeholder 2"/>
          <p:cNvSpPr>
            <a:spLocks noGrp="1"/>
          </p:cNvSpPr>
          <p:nvPr>
            <p:ph type="dt" idx="1"/>
          </p:nvPr>
        </p:nvSpPr>
        <p:spPr>
          <a:xfrm>
            <a:off x="5438775" y="0"/>
            <a:ext cx="4160838" cy="365125"/>
          </a:xfrm>
          <a:prstGeom prst="rect">
            <a:avLst/>
          </a:prstGeom>
        </p:spPr>
        <p:txBody>
          <a:bodyPr vert="horz" wrap="square" lIns="96656" tIns="48328" rIns="96656" bIns="48328" numCol="1" anchor="t" anchorCtr="0" compatLnSpc="1">
            <a:prstTxWarp prst="textNoShape">
              <a:avLst/>
            </a:prstTxWarp>
          </a:bodyPr>
          <a:lstStyle>
            <a:lvl1pPr algn="r" eaLnBrk="1" hangingPunct="1">
              <a:defRPr sz="1200">
                <a:latin typeface="Arial" panose="020B0604020202020204" pitchFamily="34" charset="0"/>
              </a:defRPr>
            </a:lvl1pPr>
          </a:lstStyle>
          <a:p>
            <a:pPr>
              <a:defRPr/>
            </a:pPr>
            <a:fld id="{06AD9EE2-53D3-4721-917E-1924EE3A4D18}" type="datetimeFigureOut">
              <a:rPr lang="en-US" altLang="en-US"/>
              <a:pPr>
                <a:defRPr/>
              </a:pPr>
              <a:t>12/21/2016</a:t>
            </a:fld>
            <a:endParaRPr lang="en-US" altLang="en-US" dirty="0"/>
          </a:p>
        </p:txBody>
      </p:sp>
      <p:sp>
        <p:nvSpPr>
          <p:cNvPr id="4" name="Slide Image Placeholder 3"/>
          <p:cNvSpPr>
            <a:spLocks noGrp="1" noRot="1" noChangeAspect="1"/>
          </p:cNvSpPr>
          <p:nvPr>
            <p:ph type="sldImg" idx="2"/>
          </p:nvPr>
        </p:nvSpPr>
        <p:spPr>
          <a:xfrm>
            <a:off x="2971800" y="549275"/>
            <a:ext cx="3657600" cy="2743200"/>
          </a:xfrm>
          <a:prstGeom prst="rect">
            <a:avLst/>
          </a:prstGeom>
          <a:noFill/>
          <a:ln w="12700">
            <a:solidFill>
              <a:prstClr val="black"/>
            </a:solidFill>
          </a:ln>
        </p:spPr>
        <p:txBody>
          <a:bodyPr vert="horz" lIns="96656" tIns="48328" rIns="96656" bIns="48328" rtlCol="0" anchor="ctr"/>
          <a:lstStyle/>
          <a:p>
            <a:pPr lvl="0"/>
            <a:endParaRPr lang="en-US" noProof="0" dirty="0"/>
          </a:p>
        </p:txBody>
      </p:sp>
      <p:sp>
        <p:nvSpPr>
          <p:cNvPr id="5" name="Notes Placeholder 4"/>
          <p:cNvSpPr>
            <a:spLocks noGrp="1"/>
          </p:cNvSpPr>
          <p:nvPr>
            <p:ph type="body" sz="quarter" idx="3"/>
          </p:nvPr>
        </p:nvSpPr>
        <p:spPr>
          <a:xfrm>
            <a:off x="960438" y="3475038"/>
            <a:ext cx="7680325" cy="3290887"/>
          </a:xfrm>
          <a:prstGeom prst="rect">
            <a:avLst/>
          </a:prstGeom>
        </p:spPr>
        <p:txBody>
          <a:bodyPr vert="horz" lIns="96656" tIns="48328" rIns="96656" bIns="48328"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6948488"/>
            <a:ext cx="4160838" cy="365125"/>
          </a:xfrm>
          <a:prstGeom prst="rect">
            <a:avLst/>
          </a:prstGeom>
        </p:spPr>
        <p:txBody>
          <a:bodyPr vert="horz" wrap="square" lIns="96656" tIns="48328" rIns="96656" bIns="48328"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dirty="0"/>
          </a:p>
        </p:txBody>
      </p:sp>
      <p:sp>
        <p:nvSpPr>
          <p:cNvPr id="7" name="Slide Number Placeholder 6"/>
          <p:cNvSpPr>
            <a:spLocks noGrp="1"/>
          </p:cNvSpPr>
          <p:nvPr>
            <p:ph type="sldNum" sz="quarter" idx="5"/>
          </p:nvPr>
        </p:nvSpPr>
        <p:spPr>
          <a:xfrm>
            <a:off x="5438775" y="6948488"/>
            <a:ext cx="4160838" cy="365125"/>
          </a:xfrm>
          <a:prstGeom prst="rect">
            <a:avLst/>
          </a:prstGeom>
        </p:spPr>
        <p:txBody>
          <a:bodyPr vert="horz" wrap="square" lIns="96656" tIns="48328" rIns="96656" bIns="48328"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BA2E59DB-CAED-4CBB-ADFB-8DB9C4274666}" type="slidenum">
              <a:rPr lang="en-US" altLang="en-US"/>
              <a:pPr>
                <a:defRPr/>
              </a:pPr>
              <a:t>‹#›</a:t>
            </a:fld>
            <a:endParaRPr lang="en-US" altLang="en-US" dirty="0"/>
          </a:p>
        </p:txBody>
      </p:sp>
    </p:spTree>
    <p:extLst>
      <p:ext uri="{BB962C8B-B14F-4D97-AF65-F5344CB8AC3E}">
        <p14:creationId xmlns:p14="http://schemas.microsoft.com/office/powerpoint/2010/main" val="1206728214"/>
      </p:ext>
    </p:extLst>
  </p:cSld>
  <p:clrMap bg1="lt1" tx1="dk1" bg2="lt2" tx2="dk2" accent1="accent1" accent2="accent2" accent3="accent3" accent4="accent4" accent5="accent5" accent6="accent6" hlink="hlink" folHlink="folHlink"/>
  <p:notesStyle>
    <a:lvl1pPr marL="171450" indent="-171450" algn="l" rtl="0" eaLnBrk="0" fontAlgn="base" hangingPunct="0">
      <a:spcBef>
        <a:spcPct val="30000"/>
      </a:spcBef>
      <a:spcAft>
        <a:spcPct val="0"/>
      </a:spcAft>
      <a:buFont typeface="Arial" panose="020B0604020202020204" pitchFamily="34" charset="0"/>
      <a:buChar char="●"/>
      <a:defRPr sz="1000" kern="1200">
        <a:solidFill>
          <a:schemeClr val="tx1"/>
        </a:solidFill>
        <a:latin typeface="+mn-lt"/>
        <a:ea typeface="+mn-ea"/>
        <a:cs typeface="+mn-cs"/>
      </a:defRPr>
    </a:lvl1pPr>
    <a:lvl2pPr marL="457200" indent="-171450" algn="l" rtl="0" eaLnBrk="0" fontAlgn="base" hangingPunct="0">
      <a:spcBef>
        <a:spcPct val="30000"/>
      </a:spcBef>
      <a:spcAft>
        <a:spcPct val="0"/>
      </a:spcAft>
      <a:buFont typeface="Arial" panose="020B0604020202020204" pitchFamily="34" charset="0"/>
      <a:buChar char="●"/>
      <a:defRPr sz="1000" kern="1200">
        <a:solidFill>
          <a:schemeClr val="tx1"/>
        </a:solidFill>
        <a:latin typeface="+mn-lt"/>
        <a:ea typeface="+mn-ea"/>
        <a:cs typeface="+mn-cs"/>
      </a:defRPr>
    </a:lvl2pPr>
    <a:lvl3pPr marL="685800" indent="-171450" algn="l" rtl="0" eaLnBrk="0" fontAlgn="base" hangingPunct="0">
      <a:spcBef>
        <a:spcPct val="30000"/>
      </a:spcBef>
      <a:spcAft>
        <a:spcPct val="0"/>
      </a:spcAft>
      <a:buFont typeface="Arial" panose="020B0604020202020204" pitchFamily="34" charset="0"/>
      <a:buChar char="●"/>
      <a:defRPr sz="1000" kern="1200">
        <a:solidFill>
          <a:schemeClr val="tx1"/>
        </a:solidFill>
        <a:latin typeface="+mn-lt"/>
        <a:ea typeface="+mn-ea"/>
        <a:cs typeface="+mn-cs"/>
      </a:defRPr>
    </a:lvl3pPr>
    <a:lvl4pPr marL="914400" indent="-171450" algn="l" rtl="0" eaLnBrk="0" fontAlgn="base" hangingPunct="0">
      <a:spcBef>
        <a:spcPct val="30000"/>
      </a:spcBef>
      <a:spcAft>
        <a:spcPct val="0"/>
      </a:spcAft>
      <a:buFont typeface="Arial" panose="020B0604020202020204" pitchFamily="34" charset="0"/>
      <a:buChar char="●"/>
      <a:defRPr sz="1000" kern="1200">
        <a:solidFill>
          <a:schemeClr val="tx1"/>
        </a:solidFill>
        <a:latin typeface="+mn-lt"/>
        <a:ea typeface="+mn-ea"/>
        <a:cs typeface="+mn-cs"/>
      </a:defRPr>
    </a:lvl4pPr>
    <a:lvl5pPr marL="1143000" indent="-171450" algn="l" rtl="0" eaLnBrk="0" fontAlgn="base" hangingPunct="0">
      <a:spcBef>
        <a:spcPct val="30000"/>
      </a:spcBef>
      <a:spcAft>
        <a:spcPct val="0"/>
      </a:spcAft>
      <a:buFont typeface="Arial" panose="020B0604020202020204" pitchFamily="34" charset="0"/>
      <a:buChar char="●"/>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www.healthcare.gov/immigrants/immigration-status"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None/>
            </a:pPr>
            <a:r>
              <a:rPr lang="en-US" altLang="en-US" dirty="0" smtClean="0"/>
              <a:t>#9 – speaker notes updated</a:t>
            </a:r>
          </a:p>
          <a:p>
            <a:pPr marL="0" indent="0" eaLnBrk="1" hangingPunct="1">
              <a:spcBef>
                <a:spcPct val="0"/>
              </a:spcBef>
              <a:buNone/>
            </a:pPr>
            <a:r>
              <a:rPr lang="en-US" altLang="en-US" dirty="0" smtClean="0"/>
              <a:t># 11 – clarify </a:t>
            </a:r>
            <a:r>
              <a:rPr lang="en-US" altLang="en-US" dirty="0" err="1" smtClean="0"/>
              <a:t>ESI</a:t>
            </a:r>
            <a:endParaRPr lang="en-US" altLang="en-US" dirty="0" smtClean="0"/>
          </a:p>
          <a:p>
            <a:pPr marL="0" indent="0" eaLnBrk="1" hangingPunct="1">
              <a:spcBef>
                <a:spcPct val="0"/>
              </a:spcBef>
              <a:buNone/>
            </a:pPr>
            <a:r>
              <a:rPr lang="en-US" altLang="en-US" dirty="0" smtClean="0"/>
              <a:t># 15 – speaker note added</a:t>
            </a:r>
          </a:p>
          <a:p>
            <a:pPr marL="0" indent="0" eaLnBrk="1" hangingPunct="1">
              <a:spcBef>
                <a:spcPct val="0"/>
              </a:spcBef>
              <a:buNone/>
            </a:pPr>
            <a:r>
              <a:rPr lang="en-US" altLang="en-US" dirty="0" smtClean="0"/>
              <a:t># 28 – wording clarified when to claim code H</a:t>
            </a:r>
          </a:p>
          <a:p>
            <a:pPr marL="0" indent="0" eaLnBrk="1" hangingPunct="1">
              <a:spcBef>
                <a:spcPct val="0"/>
              </a:spcBef>
              <a:buNone/>
            </a:pPr>
            <a:r>
              <a:rPr lang="en-US" altLang="en-US" dirty="0" smtClean="0"/>
              <a:t>#</a:t>
            </a:r>
            <a:r>
              <a:rPr lang="en-US" altLang="en-US" baseline="0" dirty="0" smtClean="0"/>
              <a:t> 45 – added</a:t>
            </a:r>
          </a:p>
          <a:p>
            <a:pPr marL="0" indent="0" eaLnBrk="1" hangingPunct="1">
              <a:spcBef>
                <a:spcPct val="0"/>
              </a:spcBef>
              <a:buNone/>
            </a:pPr>
            <a:r>
              <a:rPr lang="en-US" altLang="en-US" baseline="0" dirty="0" smtClean="0"/>
              <a:t># 46 – brought ahead of #47, note added</a:t>
            </a:r>
          </a:p>
          <a:p>
            <a:pPr marL="0" indent="0" eaLnBrk="1" hangingPunct="1">
              <a:spcBef>
                <a:spcPct val="0"/>
              </a:spcBef>
              <a:buNone/>
            </a:pPr>
            <a:r>
              <a:rPr lang="en-US" altLang="en-US" baseline="0" dirty="0" smtClean="0"/>
              <a:t>#51 - added</a:t>
            </a:r>
            <a:endParaRPr lang="en-US" altLang="en-US" dirty="0" smtClean="0"/>
          </a:p>
          <a:p>
            <a:pPr marL="0" indent="0" eaLnBrk="1" hangingPunct="1">
              <a:spcBef>
                <a:spcPct val="0"/>
              </a:spcBef>
              <a:buNone/>
            </a:pPr>
            <a:r>
              <a:rPr lang="en-US" altLang="en-US" dirty="0" smtClean="0"/>
              <a:t># 75 – clarified</a:t>
            </a:r>
            <a:r>
              <a:rPr lang="en-US" altLang="en-US" baseline="0" dirty="0" smtClean="0"/>
              <a:t> language</a:t>
            </a:r>
          </a:p>
          <a:p>
            <a:pPr marL="0" indent="0" eaLnBrk="1" hangingPunct="1">
              <a:spcBef>
                <a:spcPct val="0"/>
              </a:spcBef>
              <a:buNone/>
            </a:pPr>
            <a:r>
              <a:rPr lang="en-US" altLang="en-US" baseline="0" dirty="0" smtClean="0"/>
              <a:t># 97 – moved up from 103</a:t>
            </a:r>
            <a:endParaRPr lang="en-US" altLang="en-US" dirty="0" smtClean="0"/>
          </a:p>
          <a:p>
            <a:pPr marL="0" indent="0" eaLnBrk="1" hangingPunct="1">
              <a:spcBef>
                <a:spcPct val="0"/>
              </a:spcBef>
              <a:buNone/>
            </a:pPr>
            <a:r>
              <a:rPr lang="en-US" altLang="en-US" dirty="0" smtClean="0"/>
              <a:t># 104 – added for</a:t>
            </a:r>
            <a:r>
              <a:rPr lang="en-US" altLang="en-US" baseline="0" dirty="0" smtClean="0"/>
              <a:t> Bogart calculator</a:t>
            </a:r>
            <a:endParaRPr lang="en-US" altLang="en-US" dirty="0" smtClean="0"/>
          </a:p>
          <a:p>
            <a:pPr marL="0" indent="0" eaLnBrk="1" hangingPunct="1">
              <a:spcBef>
                <a:spcPct val="0"/>
              </a:spcBef>
              <a:buNone/>
            </a:pPr>
            <a:r>
              <a:rPr lang="en-US" altLang="en-US" dirty="0" smtClean="0"/>
              <a:t># 124 – same</a:t>
            </a:r>
            <a:r>
              <a:rPr lang="en-US" altLang="en-US" baseline="0" dirty="0" smtClean="0"/>
              <a:t> as 46 now</a:t>
            </a:r>
          </a:p>
          <a:p>
            <a:pPr marL="0" indent="0" eaLnBrk="1" hangingPunct="1">
              <a:spcBef>
                <a:spcPct val="0"/>
              </a:spcBef>
              <a:buNone/>
            </a:pPr>
            <a:r>
              <a:rPr lang="en-US" altLang="en-US" baseline="0" dirty="0" smtClean="0"/>
              <a:t># 135 – added speaker note</a:t>
            </a:r>
          </a:p>
          <a:p>
            <a:pPr marL="0" indent="0" eaLnBrk="1" hangingPunct="1">
              <a:spcBef>
                <a:spcPct val="0"/>
              </a:spcBef>
              <a:buNone/>
            </a:pPr>
            <a:r>
              <a:rPr lang="en-US" altLang="en-US" baseline="0" dirty="0" smtClean="0"/>
              <a:t># 136 – revised to say don’t input 1095-A if not eligible for PTC</a:t>
            </a:r>
          </a:p>
          <a:p>
            <a:pPr marL="0" indent="0" eaLnBrk="1" hangingPunct="1">
              <a:spcBef>
                <a:spcPct val="0"/>
              </a:spcBef>
              <a:buNone/>
            </a:pPr>
            <a:r>
              <a:rPr lang="en-US" altLang="en-US" baseline="0" dirty="0" smtClean="0"/>
              <a:t># 143 – added speaker note</a:t>
            </a:r>
            <a:endParaRPr lang="en-US" altLang="en-US" dirty="0"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98D8DED-D0A9-4CBC-81CC-EF75824B1595}" type="slidenum">
              <a:rPr lang="en-US" altLang="en-US" smtClean="0">
                <a:solidFill>
                  <a:srgbClr val="000000"/>
                </a:solidFill>
              </a:rPr>
              <a:pPr/>
              <a:t>1</a:t>
            </a:fld>
            <a:endParaRPr lang="en-US" altLang="en-US" dirty="0" smtClean="0">
              <a:solidFill>
                <a:srgbClr val="000000"/>
              </a:solidFill>
            </a:endParaRPr>
          </a:p>
        </p:txBody>
      </p:sp>
    </p:spTree>
    <p:extLst>
      <p:ext uri="{BB962C8B-B14F-4D97-AF65-F5344CB8AC3E}">
        <p14:creationId xmlns:p14="http://schemas.microsoft.com/office/powerpoint/2010/main" val="3355130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Refer to ACA Tab in Pub 4012 for a complete list.</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5A6FF31-760F-47DC-AB20-B4B9031FA666}" type="slidenum">
              <a:rPr lang="en-US" altLang="en-US" smtClean="0"/>
              <a:pPr/>
              <a:t>10</a:t>
            </a:fld>
            <a:endParaRPr lang="en-US" altLang="en-US" dirty="0" smtClean="0"/>
          </a:p>
        </p:txBody>
      </p:sp>
    </p:spTree>
    <p:extLst>
      <p:ext uri="{BB962C8B-B14F-4D97-AF65-F5344CB8AC3E}">
        <p14:creationId xmlns:p14="http://schemas.microsoft.com/office/powerpoint/2010/main" val="215206084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206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28F13D0-6343-4A3F-B49D-22325914B5B3}" type="slidenum">
              <a:rPr lang="en-US" altLang="en-US" smtClean="0">
                <a:latin typeface="Arial" panose="020B0604020202020204" pitchFamily="34" charset="0"/>
              </a:rPr>
              <a:pPr/>
              <a:t>102</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90005298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Emphasize to always use annual amounts</a:t>
            </a:r>
          </a:p>
        </p:txBody>
      </p:sp>
      <p:sp>
        <p:nvSpPr>
          <p:cNvPr id="204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CB9E33B-91F3-4B37-84C3-A7A21C8C286E}" type="slidenum">
              <a:rPr lang="en-US" altLang="en-US" smtClean="0">
                <a:latin typeface="Arial" panose="020B0604020202020204" pitchFamily="34" charset="0"/>
              </a:rPr>
              <a:pPr/>
              <a:t>103</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47211465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Highlight that prior November</a:t>
            </a:r>
            <a:r>
              <a:rPr lang="en-US" altLang="en-US" baseline="0" dirty="0" smtClean="0"/>
              <a:t> and </a:t>
            </a:r>
            <a:r>
              <a:rPr lang="en-US" altLang="en-US" dirty="0" smtClean="0"/>
              <a:t>December were gap months as no coverage and no exemption.</a:t>
            </a:r>
          </a:p>
        </p:txBody>
      </p:sp>
      <p:sp>
        <p:nvSpPr>
          <p:cNvPr id="212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FBB849E-AA13-4DFD-96F2-07D8561B54FF}" type="slidenum">
              <a:rPr lang="en-US" altLang="en-US" smtClean="0">
                <a:latin typeface="Arial" panose="020B0604020202020204" pitchFamily="34" charset="0"/>
              </a:rPr>
              <a:pPr/>
              <a:t>104</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57112155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1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altLang="en-US" dirty="0" smtClean="0"/>
              <a:t>Some people who have limited-benefit Medicaid,</a:t>
            </a:r>
            <a:r>
              <a:rPr lang="en-US" altLang="en-US" baseline="0" dirty="0" smtClean="0"/>
              <a:t> which is not MEC, </a:t>
            </a:r>
            <a:r>
              <a:rPr lang="en-US" altLang="en-US" dirty="0" smtClean="0"/>
              <a:t>may be eligible for a Marketplace exemption</a:t>
            </a:r>
          </a:p>
          <a:p>
            <a:pPr>
              <a:buFontTx/>
              <a:buChar char="•"/>
            </a:pPr>
            <a:r>
              <a:rPr lang="en-US" altLang="en-US" dirty="0" smtClean="0"/>
              <a:t>Some Marketplace exemptions are retroactive; some are prospective</a:t>
            </a:r>
          </a:p>
          <a:p>
            <a:pPr>
              <a:buFontTx/>
              <a:buChar char="•"/>
            </a:pPr>
            <a:r>
              <a:rPr lang="en-US" altLang="en-US" dirty="0" smtClean="0"/>
              <a:t>Market-granted affordability exemption is prospective only</a:t>
            </a:r>
          </a:p>
          <a:p>
            <a:pPr>
              <a:buFontTx/>
              <a:buChar char="•"/>
            </a:pPr>
            <a:endParaRPr lang="en-US" altLang="en-US" dirty="0" smtClean="0"/>
          </a:p>
        </p:txBody>
      </p:sp>
      <p:sp>
        <p:nvSpPr>
          <p:cNvPr id="221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5C7D2C2-DEEA-4386-993F-2BFAA8F0FDB9}" type="slidenum">
              <a:rPr lang="en-US" altLang="en-US" smtClean="0">
                <a:latin typeface="Arial" panose="020B0604020202020204" pitchFamily="34" charset="0"/>
              </a:rPr>
              <a:pPr/>
              <a:t>105</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61284015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3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altLang="en-US" dirty="0" smtClean="0"/>
              <a:t>Emphasize: counselors are not expected to complete the application for taxpayers</a:t>
            </a:r>
          </a:p>
          <a:p>
            <a:pPr>
              <a:buFontTx/>
              <a:buChar char="•"/>
            </a:pPr>
            <a:r>
              <a:rPr lang="en-US" altLang="en-US" dirty="0" smtClean="0"/>
              <a:t>Counselors may print out the application (which has to be mailed in with documentation) for the taxpayer, if approved by LC</a:t>
            </a:r>
          </a:p>
        </p:txBody>
      </p:sp>
      <p:sp>
        <p:nvSpPr>
          <p:cNvPr id="223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6BCE2A4-4599-4290-B339-8329FDB38BB2}" type="slidenum">
              <a:rPr lang="en-US" altLang="en-US" smtClean="0">
                <a:latin typeface="Arial" panose="020B0604020202020204" pitchFamily="34" charset="0"/>
              </a:rPr>
              <a:pPr/>
              <a:t>106</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97719087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Previously showed how to indicate</a:t>
            </a:r>
            <a:r>
              <a:rPr lang="en-US" altLang="en-US" baseline="0" dirty="0" smtClean="0"/>
              <a:t> that everyone had coverage all year</a:t>
            </a:r>
          </a:p>
          <a:p>
            <a:endParaRPr lang="en-US" altLang="en-US" dirty="0" smtClean="0"/>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8DE8DF0-B310-4B5F-AD30-2EFA43B5C3A3}" type="slidenum">
              <a:rPr lang="en-US" altLang="en-US" smtClean="0">
                <a:latin typeface="Arial" panose="020B0604020202020204" pitchFamily="34" charset="0"/>
              </a:rPr>
              <a:pPr/>
              <a:t>107</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25947305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Previously showed how to indicate</a:t>
            </a:r>
            <a:r>
              <a:rPr lang="en-US" altLang="en-US" baseline="0" dirty="0" smtClean="0"/>
              <a:t> that everyone had coverage all year</a:t>
            </a:r>
          </a:p>
          <a:p>
            <a:endParaRPr lang="en-US" altLang="en-US" dirty="0" smtClean="0"/>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8DE8DF0-B310-4B5F-AD30-2EFA43B5C3A3}" type="slidenum">
              <a:rPr lang="en-US" altLang="en-US" smtClean="0">
                <a:latin typeface="Arial" panose="020B0604020202020204" pitchFamily="34" charset="0"/>
              </a:rPr>
              <a:pPr/>
              <a:t>108</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8607008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Previously showed how to indicate</a:t>
            </a:r>
            <a:r>
              <a:rPr lang="en-US" altLang="en-US" baseline="0" dirty="0" smtClean="0"/>
              <a:t> that everyone had coverage all year</a:t>
            </a:r>
          </a:p>
          <a:p>
            <a:endParaRPr lang="en-US" altLang="en-US" dirty="0" smtClean="0"/>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8DE8DF0-B310-4B5F-AD30-2EFA43B5C3A3}" type="slidenum">
              <a:rPr lang="en-US" altLang="en-US" smtClean="0">
                <a:latin typeface="Arial" panose="020B0604020202020204" pitchFamily="34" charset="0"/>
              </a:rPr>
              <a:pPr/>
              <a:t>109</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16738848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7AAE8E3-0450-4FEC-AEB9-D7D095468168}" type="slidenum">
              <a:rPr lang="en-US" altLang="en-US" smtClean="0">
                <a:latin typeface="Arial" panose="020B0604020202020204" pitchFamily="34" charset="0"/>
              </a:rPr>
              <a:pPr/>
              <a:t>110</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76902731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7AAE8E3-0450-4FEC-AEB9-D7D095468168}" type="slidenum">
              <a:rPr lang="en-US" altLang="en-US" smtClean="0">
                <a:latin typeface="Arial" panose="020B0604020202020204" pitchFamily="34" charset="0"/>
              </a:rPr>
              <a:pPr/>
              <a:t>111</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034341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dirty="0" smtClean="0"/>
              <a:t>Foreign employer coverage is generally MEC</a:t>
            </a:r>
          </a:p>
          <a:p>
            <a:pPr eaLnBrk="1" hangingPunct="1">
              <a:spcBef>
                <a:spcPct val="0"/>
              </a:spcBef>
              <a:buFontTx/>
              <a:buChar char="•"/>
            </a:pPr>
            <a:r>
              <a:rPr lang="en-US" altLang="en-US" dirty="0" smtClean="0"/>
              <a:t>Emphasize that if ESI is taken, it is MEC and it doesn’t matter that it did not provide minimum value</a:t>
            </a:r>
          </a:p>
          <a:p>
            <a:pPr eaLnBrk="1" hangingPunct="1">
              <a:spcBef>
                <a:spcPct val="0"/>
              </a:spcBef>
              <a:buFontTx/>
              <a:buChar char="•"/>
            </a:pPr>
            <a:r>
              <a:rPr lang="en-US" altLang="en-US" dirty="0" smtClean="0"/>
              <a:t>Nonappropriated Fund Health Benefits Program of the Department of Defense program is both government-sponsored coverage and employer-sponsored coverage.</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B0AE509-3FB3-4D23-B613-6FEEA3FFD768}" type="slidenum">
              <a:rPr lang="en-US" altLang="en-US" smtClean="0"/>
              <a:pPr/>
              <a:t>11</a:t>
            </a:fld>
            <a:endParaRPr lang="en-US" altLang="en-US" dirty="0" smtClean="0"/>
          </a:p>
        </p:txBody>
      </p:sp>
    </p:spTree>
    <p:extLst>
      <p:ext uri="{BB962C8B-B14F-4D97-AF65-F5344CB8AC3E}">
        <p14:creationId xmlns:p14="http://schemas.microsoft.com/office/powerpoint/2010/main" val="356417152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As previously</a:t>
            </a:r>
            <a:r>
              <a:rPr lang="en-US" altLang="en-US" baseline="0" dirty="0" smtClean="0"/>
              <a:t> noted, the Counselor will need to compute the gross income for the return</a:t>
            </a:r>
            <a:endParaRPr lang="en-US" altLang="en-US" dirty="0"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7AAE8E3-0450-4FEC-AEB9-D7D095468168}" type="slidenum">
              <a:rPr lang="en-US" altLang="en-US" smtClean="0">
                <a:latin typeface="Arial" panose="020B0604020202020204" pitchFamily="34" charset="0"/>
              </a:rPr>
              <a:pPr/>
              <a:t>112</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06286495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A2E59DB-CAED-4CBB-ADFB-8DB9C4274666}" type="slidenum">
              <a:rPr lang="en-US" altLang="en-US" smtClean="0"/>
              <a:pPr>
                <a:defRPr/>
              </a:pPr>
              <a:t>118</a:t>
            </a:fld>
            <a:endParaRPr lang="en-US" altLang="en-US" dirty="0"/>
          </a:p>
        </p:txBody>
      </p:sp>
    </p:spTree>
    <p:extLst>
      <p:ext uri="{BB962C8B-B14F-4D97-AF65-F5344CB8AC3E}">
        <p14:creationId xmlns:p14="http://schemas.microsoft.com/office/powerpoint/2010/main" val="1172660278"/>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SRP is the next topic</a:t>
            </a:r>
            <a:endParaRPr lang="en-US" dirty="0"/>
          </a:p>
        </p:txBody>
      </p:sp>
      <p:sp>
        <p:nvSpPr>
          <p:cNvPr id="4" name="Slide Number Placeholder 3"/>
          <p:cNvSpPr>
            <a:spLocks noGrp="1"/>
          </p:cNvSpPr>
          <p:nvPr>
            <p:ph type="sldNum" sz="quarter" idx="10"/>
          </p:nvPr>
        </p:nvSpPr>
        <p:spPr/>
        <p:txBody>
          <a:bodyPr/>
          <a:lstStyle/>
          <a:p>
            <a:pPr>
              <a:defRPr/>
            </a:pPr>
            <a:fld id="{BA2E59DB-CAED-4CBB-ADFB-8DB9C4274666}" type="slidenum">
              <a:rPr lang="en-US" altLang="en-US" smtClean="0"/>
              <a:pPr>
                <a:defRPr/>
              </a:pPr>
              <a:t>119</a:t>
            </a:fld>
            <a:endParaRPr lang="en-US" altLang="en-US" dirty="0"/>
          </a:p>
        </p:txBody>
      </p:sp>
    </p:spTree>
    <p:extLst>
      <p:ext uri="{BB962C8B-B14F-4D97-AF65-F5344CB8AC3E}">
        <p14:creationId xmlns:p14="http://schemas.microsoft.com/office/powerpoint/2010/main" val="387063417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Instructions for form 8965 provide detailed information for completing the form</a:t>
            </a: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8C5213B-E1BA-4EE0-801C-8588D66E68BC}" type="slidenum">
              <a:rPr lang="en-US" altLang="en-US" smtClean="0">
                <a:solidFill>
                  <a:srgbClr val="000000"/>
                </a:solidFill>
              </a:rPr>
              <a:pPr/>
              <a:t>120</a:t>
            </a:fld>
            <a:endParaRPr lang="en-US" altLang="en-US" dirty="0" smtClean="0">
              <a:solidFill>
                <a:srgbClr val="000000"/>
              </a:solidFill>
            </a:endParaRPr>
          </a:p>
        </p:txBody>
      </p:sp>
    </p:spTree>
    <p:extLst>
      <p:ext uri="{BB962C8B-B14F-4D97-AF65-F5344CB8AC3E}">
        <p14:creationId xmlns:p14="http://schemas.microsoft.com/office/powerpoint/2010/main" val="3682583004"/>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7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Almost</a:t>
            </a:r>
            <a:r>
              <a:rPr lang="en-US" altLang="en-US" baseline="0" dirty="0" smtClean="0"/>
              <a:t> 3% of 2015 returns prepared by Tax-Aide paid SRP – on average, $359</a:t>
            </a:r>
          </a:p>
          <a:p>
            <a:pPr eaLnBrk="1" hangingPunct="1">
              <a:spcBef>
                <a:spcPct val="0"/>
              </a:spcBef>
            </a:pPr>
            <a:r>
              <a:rPr lang="en-US" altLang="en-US" baseline="0" dirty="0" smtClean="0"/>
              <a:t>General feeling is that too much SRP is being reported!</a:t>
            </a:r>
            <a:endParaRPr lang="en-US" altLang="en-US" dirty="0" smtClean="0"/>
          </a:p>
        </p:txBody>
      </p:sp>
      <p:sp>
        <p:nvSpPr>
          <p:cNvPr id="227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C34EBFD-480F-4B8A-B8D8-7E703E413462}" type="slidenum">
              <a:rPr lang="en-US" altLang="en-US" smtClean="0">
                <a:solidFill>
                  <a:srgbClr val="000000"/>
                </a:solidFill>
              </a:rPr>
              <a:pPr/>
              <a:t>121</a:t>
            </a:fld>
            <a:endParaRPr lang="en-US" altLang="en-US" dirty="0" smtClean="0">
              <a:solidFill>
                <a:srgbClr val="000000"/>
              </a:solidFill>
            </a:endParaRPr>
          </a:p>
        </p:txBody>
      </p:sp>
    </p:spTree>
    <p:extLst>
      <p:ext uri="{BB962C8B-B14F-4D97-AF65-F5344CB8AC3E}">
        <p14:creationId xmlns:p14="http://schemas.microsoft.com/office/powerpoint/2010/main" val="136485042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9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This is not a simple calculation and presented only to show the magnitude of the penalty</a:t>
            </a:r>
          </a:p>
          <a:p>
            <a:pPr eaLnBrk="1" hangingPunct="1">
              <a:spcBef>
                <a:spcPct val="0"/>
              </a:spcBef>
            </a:pPr>
            <a:r>
              <a:rPr lang="en-US" altLang="en-US" dirty="0" smtClean="0"/>
              <a:t>Students do not need to know how to calculate the penalty</a:t>
            </a:r>
          </a:p>
        </p:txBody>
      </p:sp>
      <p:sp>
        <p:nvSpPr>
          <p:cNvPr id="229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3DF4EF6-1F55-4434-A435-86D70EFB4F51}" type="slidenum">
              <a:rPr lang="en-US" altLang="en-US" smtClean="0">
                <a:solidFill>
                  <a:srgbClr val="000000"/>
                </a:solidFill>
              </a:rPr>
              <a:pPr/>
              <a:t>122</a:t>
            </a:fld>
            <a:endParaRPr lang="en-US" altLang="en-US" dirty="0" smtClean="0">
              <a:solidFill>
                <a:srgbClr val="000000"/>
              </a:solidFill>
            </a:endParaRPr>
          </a:p>
        </p:txBody>
      </p:sp>
    </p:spTree>
    <p:extLst>
      <p:ext uri="{BB962C8B-B14F-4D97-AF65-F5344CB8AC3E}">
        <p14:creationId xmlns:p14="http://schemas.microsoft.com/office/powerpoint/2010/main" val="223989453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1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a:t>
            </a:r>
            <a:r>
              <a:rPr lang="en-US" altLang="en-US" baseline="0" dirty="0" smtClean="0"/>
              <a:t> place to enter dependent’s MAGI has been promised – not in PL 2015 as yet.</a:t>
            </a:r>
            <a:endParaRPr lang="en-US" altLang="en-US" dirty="0" smtClean="0"/>
          </a:p>
        </p:txBody>
      </p:sp>
      <p:sp>
        <p:nvSpPr>
          <p:cNvPr id="231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AE2B253-9B42-42F9-9FDD-5A0BAF24854D}" type="slidenum">
              <a:rPr lang="en-US" altLang="en-US" smtClean="0">
                <a:latin typeface="Arial" panose="020B0604020202020204" pitchFamily="34" charset="0"/>
              </a:rPr>
              <a:pPr/>
              <a:t>123</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41655567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Early TaxSlayer information is that this screen will be earlier in the</a:t>
            </a:r>
            <a:r>
              <a:rPr lang="en-US" baseline="0" dirty="0" smtClean="0"/>
              <a:t> Health Insurance section.</a:t>
            </a:r>
            <a:endParaRPr lang="en-US" dirty="0"/>
          </a:p>
        </p:txBody>
      </p:sp>
      <p:sp>
        <p:nvSpPr>
          <p:cNvPr id="4" name="Slide Number Placeholder 3"/>
          <p:cNvSpPr>
            <a:spLocks noGrp="1"/>
          </p:cNvSpPr>
          <p:nvPr>
            <p:ph type="sldNum" sz="quarter" idx="10"/>
          </p:nvPr>
        </p:nvSpPr>
        <p:spPr/>
        <p:txBody>
          <a:bodyPr/>
          <a:lstStyle/>
          <a:p>
            <a:pPr>
              <a:defRPr/>
            </a:pPr>
            <a:fld id="{BA2E59DB-CAED-4CBB-ADFB-8DB9C4274666}" type="slidenum">
              <a:rPr lang="en-US" altLang="en-US" smtClean="0"/>
              <a:pPr>
                <a:defRPr/>
              </a:pPr>
              <a:t>124</a:t>
            </a:fld>
            <a:endParaRPr lang="en-US" altLang="en-US" dirty="0"/>
          </a:p>
        </p:txBody>
      </p:sp>
    </p:spTree>
    <p:extLst>
      <p:ext uri="{BB962C8B-B14F-4D97-AF65-F5344CB8AC3E}">
        <p14:creationId xmlns:p14="http://schemas.microsoft.com/office/powerpoint/2010/main" val="4709024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9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This is merely an illustration of how the calculation works – TaxSlayer does all the arithmetic</a:t>
            </a:r>
          </a:p>
        </p:txBody>
      </p:sp>
      <p:sp>
        <p:nvSpPr>
          <p:cNvPr id="239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84F3171-604E-499F-ACAC-2863EEBDDB10}" type="slidenum">
              <a:rPr lang="en-US" altLang="en-US" smtClean="0">
                <a:solidFill>
                  <a:srgbClr val="000000"/>
                </a:solidFill>
              </a:rPr>
              <a:pPr/>
              <a:t>125</a:t>
            </a:fld>
            <a:endParaRPr lang="en-US" altLang="en-US" dirty="0" smtClean="0">
              <a:solidFill>
                <a:srgbClr val="000000"/>
              </a:solidFill>
            </a:endParaRPr>
          </a:p>
        </p:txBody>
      </p:sp>
    </p:spTree>
    <p:extLst>
      <p:ext uri="{BB962C8B-B14F-4D97-AF65-F5344CB8AC3E}">
        <p14:creationId xmlns:p14="http://schemas.microsoft.com/office/powerpoint/2010/main" val="1586204536"/>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9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This is merely an illustration of how the calculation works – TaxSlayer does all the arithmetic</a:t>
            </a:r>
          </a:p>
          <a:p>
            <a:pPr eaLnBrk="1" hangingPunct="1">
              <a:spcBef>
                <a:spcPct val="0"/>
              </a:spcBef>
            </a:pPr>
            <a:r>
              <a:rPr lang="en-US" altLang="en-US" dirty="0" smtClean="0"/>
              <a:t>Emphasize</a:t>
            </a:r>
            <a:r>
              <a:rPr lang="en-US" altLang="en-US" baseline="0" dirty="0" smtClean="0"/>
              <a:t> that since the penalty is much bigger this year, need to QR the return thoroughly to make sure that no exemption applies – including the TP asking for a marketplace hardship or other exemption!</a:t>
            </a:r>
            <a:endParaRPr lang="en-US" altLang="en-US" dirty="0" smtClean="0"/>
          </a:p>
        </p:txBody>
      </p:sp>
      <p:sp>
        <p:nvSpPr>
          <p:cNvPr id="239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84F3171-604E-499F-ACAC-2863EEBDDB10}" type="slidenum">
              <a:rPr lang="en-US" altLang="en-US" smtClean="0">
                <a:solidFill>
                  <a:srgbClr val="000000"/>
                </a:solidFill>
              </a:rPr>
              <a:pPr/>
              <a:t>126</a:t>
            </a:fld>
            <a:endParaRPr lang="en-US" altLang="en-US" dirty="0" smtClean="0">
              <a:solidFill>
                <a:srgbClr val="000000"/>
              </a:solidFill>
            </a:endParaRPr>
          </a:p>
        </p:txBody>
      </p:sp>
    </p:spTree>
    <p:extLst>
      <p:ext uri="{BB962C8B-B14F-4D97-AF65-F5344CB8AC3E}">
        <p14:creationId xmlns:p14="http://schemas.microsoft.com/office/powerpoint/2010/main" val="2764585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 typeface="Arial" panose="020B0604020202020204" pitchFamily="34" charset="0"/>
              <a:buChar char="•"/>
            </a:pPr>
            <a:r>
              <a:rPr lang="en-US" altLang="en-US" dirty="0" smtClean="0"/>
              <a:t>Nonappropriated Fund Health Benefits Program of the Department of Defense program is both government-sponsored coverage and employer-sponsored coverage.</a:t>
            </a:r>
          </a:p>
          <a:p>
            <a:pPr eaLnBrk="1" hangingPunct="1">
              <a:spcBef>
                <a:spcPct val="0"/>
              </a:spcBef>
            </a:pPr>
            <a:endParaRPr lang="en-US" altLang="en-US" dirty="0"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64926B7-0397-4DE3-B53A-81FB17F82E7D}" type="slidenum">
              <a:rPr lang="en-US" altLang="en-US" smtClean="0"/>
              <a:pPr/>
              <a:t>12</a:t>
            </a:fld>
            <a:endParaRPr lang="en-US" altLang="en-US" dirty="0" smtClean="0"/>
          </a:p>
        </p:txBody>
      </p:sp>
    </p:spTree>
    <p:extLst>
      <p:ext uri="{BB962C8B-B14F-4D97-AF65-F5344CB8AC3E}">
        <p14:creationId xmlns:p14="http://schemas.microsoft.com/office/powerpoint/2010/main" val="14725841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43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83489A-3916-494B-B4B2-61A909225E49}" type="slidenum">
              <a:rPr lang="en-US" altLang="en-US" smtClean="0"/>
              <a:pPr/>
              <a:t>128</a:t>
            </a:fld>
            <a:endParaRPr lang="en-US" altLang="en-US" dirty="0" smtClean="0"/>
          </a:p>
        </p:txBody>
      </p:sp>
    </p:spTree>
    <p:extLst>
      <p:ext uri="{BB962C8B-B14F-4D97-AF65-F5344CB8AC3E}">
        <p14:creationId xmlns:p14="http://schemas.microsoft.com/office/powerpoint/2010/main" val="3957124917"/>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45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349DA46-7B6A-4C18-A705-4E5CC2785AB0}" type="slidenum">
              <a:rPr lang="en-US" altLang="en-US" smtClean="0">
                <a:solidFill>
                  <a:srgbClr val="000000"/>
                </a:solidFill>
              </a:rPr>
              <a:pPr/>
              <a:t>129</a:t>
            </a:fld>
            <a:endParaRPr lang="en-US" altLang="en-US" dirty="0" smtClean="0">
              <a:solidFill>
                <a:srgbClr val="000000"/>
              </a:solidFill>
            </a:endParaRPr>
          </a:p>
        </p:txBody>
      </p:sp>
    </p:spTree>
    <p:extLst>
      <p:ext uri="{BB962C8B-B14F-4D97-AF65-F5344CB8AC3E}">
        <p14:creationId xmlns:p14="http://schemas.microsoft.com/office/powerpoint/2010/main" val="2397672079"/>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7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Form 1095-A Affordable Insurance Marketplace Statement shows the amount of their premiums and advance credit payments including the premium for the applicable benchmark plans used to compute the credit, the total premium for the coverage of the taxpayer, the advance credit, the SSN and names of all covered and other relevant information.</a:t>
            </a:r>
          </a:p>
          <a:p>
            <a:pPr eaLnBrk="1" hangingPunct="1">
              <a:spcBef>
                <a:spcPct val="0"/>
              </a:spcBef>
            </a:pPr>
            <a:r>
              <a:rPr lang="en-US" altLang="en-US" dirty="0" smtClean="0"/>
              <a:t>Form 8962 is used to compute the premium tax credit on the tax return and to reconcile the advance credit payments or credit.</a:t>
            </a:r>
          </a:p>
          <a:p>
            <a:pPr eaLnBrk="1" hangingPunct="1">
              <a:spcBef>
                <a:spcPct val="0"/>
              </a:spcBef>
            </a:pPr>
            <a:r>
              <a:rPr lang="en-US" altLang="en-US" dirty="0" smtClean="0"/>
              <a:t>Approximately 3.9% of 2015 Tax-Aide-prepared returns filed 8962 (up</a:t>
            </a:r>
            <a:r>
              <a:rPr lang="en-US" altLang="en-US" baseline="0" dirty="0" smtClean="0"/>
              <a:t> from 2.6% for </a:t>
            </a:r>
            <a:r>
              <a:rPr lang="en-US" altLang="en-US" dirty="0" smtClean="0"/>
              <a:t>2014).</a:t>
            </a:r>
          </a:p>
          <a:p>
            <a:pPr eaLnBrk="1" hangingPunct="1">
              <a:spcBef>
                <a:spcPct val="0"/>
              </a:spcBef>
            </a:pPr>
            <a:endParaRPr lang="en-US" altLang="en-US" dirty="0" smtClean="0"/>
          </a:p>
        </p:txBody>
      </p:sp>
      <p:sp>
        <p:nvSpPr>
          <p:cNvPr id="247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C39F1E1-6F8E-42D2-AAFA-17C121EB85E8}" type="slidenum">
              <a:rPr lang="en-US" altLang="en-US" smtClean="0">
                <a:solidFill>
                  <a:srgbClr val="000000"/>
                </a:solidFill>
              </a:rPr>
              <a:pPr/>
              <a:t>130</a:t>
            </a:fld>
            <a:endParaRPr lang="en-US" altLang="en-US" dirty="0" smtClean="0">
              <a:solidFill>
                <a:srgbClr val="000000"/>
              </a:solidFill>
            </a:endParaRPr>
          </a:p>
        </p:txBody>
      </p:sp>
    </p:spTree>
    <p:extLst>
      <p:ext uri="{BB962C8B-B14F-4D97-AF65-F5344CB8AC3E}">
        <p14:creationId xmlns:p14="http://schemas.microsoft.com/office/powerpoint/2010/main" val="1187739878"/>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9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5200" eaLnBrk="1" hangingPunct="1">
              <a:spcBef>
                <a:spcPct val="0"/>
              </a:spcBef>
              <a:buFont typeface="Arial" panose="020B0604020202020204" pitchFamily="34" charset="0"/>
              <a:buChar char="•"/>
            </a:pPr>
            <a:r>
              <a:rPr lang="en-US" altLang="en-US" dirty="0" smtClean="0"/>
              <a:t>The Marketplace will make the eligibility determination. TP is responsible for keeping Mkt up to date.</a:t>
            </a:r>
          </a:p>
          <a:p>
            <a:pPr defTabSz="965200" eaLnBrk="1" hangingPunct="1">
              <a:spcBef>
                <a:spcPct val="0"/>
              </a:spcBef>
              <a:buFont typeface="Arial" panose="020B0604020202020204" pitchFamily="34" charset="0"/>
              <a:buChar char="•"/>
            </a:pPr>
            <a:r>
              <a:rPr lang="en-US" altLang="en-US" dirty="0" smtClean="0"/>
              <a:t>First day of month coverage requirement is met by a child born, adopted or placed in the home for adoption or foster care during the month.</a:t>
            </a:r>
          </a:p>
          <a:p>
            <a:pPr defTabSz="965200" eaLnBrk="1" hangingPunct="1">
              <a:spcBef>
                <a:spcPct val="0"/>
              </a:spcBef>
              <a:buFont typeface="Arial" panose="020B0604020202020204" pitchFamily="34" charset="0"/>
              <a:buChar char="•"/>
            </a:pPr>
            <a:endParaRPr lang="en-US" altLang="en-US" dirty="0" smtClean="0"/>
          </a:p>
          <a:p>
            <a:pPr defTabSz="965200" eaLnBrk="1" hangingPunct="1">
              <a:spcBef>
                <a:spcPct val="0"/>
              </a:spcBef>
            </a:pPr>
            <a:endParaRPr lang="en-US" altLang="en-US" dirty="0" smtClean="0"/>
          </a:p>
          <a:p>
            <a:pPr defTabSz="965200" eaLnBrk="1" hangingPunct="1">
              <a:spcBef>
                <a:spcPct val="0"/>
              </a:spcBef>
            </a:pPr>
            <a:endParaRPr lang="en-US" altLang="en-US" dirty="0" smtClean="0"/>
          </a:p>
        </p:txBody>
      </p:sp>
      <p:sp>
        <p:nvSpPr>
          <p:cNvPr id="249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6292909-ABB5-4B1F-B221-DBBC8052EFE0}" type="slidenum">
              <a:rPr lang="en-US" altLang="en-US" smtClean="0">
                <a:solidFill>
                  <a:srgbClr val="000000"/>
                </a:solidFill>
              </a:rPr>
              <a:pPr/>
              <a:t>131</a:t>
            </a:fld>
            <a:endParaRPr lang="en-US" altLang="en-US" dirty="0" smtClean="0">
              <a:solidFill>
                <a:srgbClr val="000000"/>
              </a:solidFill>
            </a:endParaRPr>
          </a:p>
        </p:txBody>
      </p:sp>
    </p:spTree>
    <p:extLst>
      <p:ext uri="{BB962C8B-B14F-4D97-AF65-F5344CB8AC3E}">
        <p14:creationId xmlns:p14="http://schemas.microsoft.com/office/powerpoint/2010/main" val="3024857640"/>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1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5200" eaLnBrk="1" hangingPunct="1">
              <a:spcBef>
                <a:spcPct val="0"/>
              </a:spcBef>
              <a:buFont typeface="Arial" panose="020B0604020202020204" pitchFamily="34" charset="0"/>
              <a:buChar char="•"/>
            </a:pPr>
            <a:r>
              <a:rPr lang="en-US" altLang="en-US" dirty="0" smtClean="0"/>
              <a:t>The Marketplace will make the eligibility determination. TP is responsible for keeping Mkt up to date.</a:t>
            </a:r>
          </a:p>
          <a:p>
            <a:pPr defTabSz="965200" eaLnBrk="1" hangingPunct="1">
              <a:spcBef>
                <a:spcPct val="0"/>
              </a:spcBef>
              <a:buFont typeface="Arial" panose="020B0604020202020204" pitchFamily="34" charset="0"/>
              <a:buChar char="•"/>
            </a:pPr>
            <a:endParaRPr lang="en-US" altLang="en-US" dirty="0" smtClean="0"/>
          </a:p>
          <a:p>
            <a:pPr defTabSz="965200" eaLnBrk="1" hangingPunct="1">
              <a:spcBef>
                <a:spcPct val="0"/>
              </a:spcBef>
            </a:pPr>
            <a:endParaRPr lang="en-US" altLang="en-US" dirty="0" smtClean="0"/>
          </a:p>
          <a:p>
            <a:pPr defTabSz="965200" eaLnBrk="1" hangingPunct="1">
              <a:spcBef>
                <a:spcPct val="0"/>
              </a:spcBef>
            </a:pPr>
            <a:endParaRPr lang="en-US" altLang="en-US" dirty="0" smtClean="0"/>
          </a:p>
        </p:txBody>
      </p:sp>
      <p:sp>
        <p:nvSpPr>
          <p:cNvPr id="251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C1C16C6-9BA3-4AC1-9288-2E3595C468C8}" type="slidenum">
              <a:rPr lang="en-US" altLang="en-US" smtClean="0">
                <a:solidFill>
                  <a:srgbClr val="000000"/>
                </a:solidFill>
              </a:rPr>
              <a:pPr/>
              <a:t>132</a:t>
            </a:fld>
            <a:endParaRPr lang="en-US" altLang="en-US" dirty="0" smtClean="0">
              <a:solidFill>
                <a:srgbClr val="000000"/>
              </a:solidFill>
            </a:endParaRPr>
          </a:p>
        </p:txBody>
      </p:sp>
    </p:spTree>
    <p:extLst>
      <p:ext uri="{BB962C8B-B14F-4D97-AF65-F5344CB8AC3E}">
        <p14:creationId xmlns:p14="http://schemas.microsoft.com/office/powerpoint/2010/main" val="3797711796"/>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3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defTabSz="965200" eaLnBrk="1" hangingPunct="1">
              <a:spcBef>
                <a:spcPct val="0"/>
              </a:spcBef>
              <a:buFontTx/>
              <a:buNone/>
            </a:pPr>
            <a:r>
              <a:rPr lang="en-US" altLang="en-US" dirty="0" smtClean="0"/>
              <a:t>• May be exhibited on Form 1095-A and Form 1095-B or 1095-C with data for the same month(s)</a:t>
            </a:r>
          </a:p>
          <a:p>
            <a:pPr marL="0" indent="0" defTabSz="965200" eaLnBrk="1" hangingPunct="1">
              <a:spcBef>
                <a:spcPct val="0"/>
              </a:spcBef>
              <a:buFontTx/>
              <a:buNone/>
            </a:pPr>
            <a:r>
              <a:rPr lang="en-US" altLang="en-US" dirty="0" smtClean="0"/>
              <a:t>The forms may not be received until the end of March – IRS extended the due date</a:t>
            </a:r>
          </a:p>
          <a:p>
            <a:pPr marL="0" indent="0" defTabSz="965200" eaLnBrk="1" hangingPunct="1">
              <a:spcBef>
                <a:spcPct val="0"/>
              </a:spcBef>
              <a:buFontTx/>
              <a:buNone/>
            </a:pPr>
            <a:endParaRPr lang="en-US" altLang="en-US" dirty="0" smtClean="0"/>
          </a:p>
          <a:p>
            <a:pPr marL="0" indent="0" defTabSz="965200" eaLnBrk="1" hangingPunct="1">
              <a:spcBef>
                <a:spcPct val="0"/>
              </a:spcBef>
            </a:pPr>
            <a:endParaRPr lang="en-US" altLang="en-US" dirty="0" smtClean="0"/>
          </a:p>
        </p:txBody>
      </p:sp>
      <p:sp>
        <p:nvSpPr>
          <p:cNvPr id="253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5266E70-6260-4969-B13B-E6AA44C57EE3}" type="slidenum">
              <a:rPr lang="en-US" altLang="en-US" smtClean="0">
                <a:solidFill>
                  <a:srgbClr val="000000"/>
                </a:solidFill>
              </a:rPr>
              <a:pPr/>
              <a:t>133</a:t>
            </a:fld>
            <a:endParaRPr lang="en-US" altLang="en-US" dirty="0" smtClean="0">
              <a:solidFill>
                <a:srgbClr val="000000"/>
              </a:solidFill>
            </a:endParaRPr>
          </a:p>
        </p:txBody>
      </p:sp>
    </p:spTree>
    <p:extLst>
      <p:ext uri="{BB962C8B-B14F-4D97-AF65-F5344CB8AC3E}">
        <p14:creationId xmlns:p14="http://schemas.microsoft.com/office/powerpoint/2010/main" val="3953423099"/>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Arial" panose="020B0604020202020204" pitchFamily="34" charset="0"/>
              <a:buChar char="•"/>
            </a:pPr>
            <a:r>
              <a:rPr lang="en-US" altLang="en-US" dirty="0" smtClean="0"/>
              <a:t>Limited benefits coverage is generally not treated as MEC</a:t>
            </a:r>
          </a:p>
          <a:p>
            <a:pPr>
              <a:buFont typeface="Arial" panose="020B0604020202020204" pitchFamily="34" charset="0"/>
              <a:buChar char="•"/>
            </a:pPr>
            <a:r>
              <a:rPr lang="en-US" altLang="en-US" dirty="0" smtClean="0"/>
              <a:t>There are exceptions – rely on the Mkt for determination of PTC eligibility</a:t>
            </a:r>
          </a:p>
        </p:txBody>
      </p:sp>
      <p:sp>
        <p:nvSpPr>
          <p:cNvPr id="256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4CBA371-C053-4EB6-83A4-099065791C5A}" type="slidenum">
              <a:rPr lang="en-US" altLang="en-US" smtClean="0">
                <a:latin typeface="Arial" panose="020B0604020202020204" pitchFamily="34" charset="0"/>
              </a:rPr>
              <a:pPr/>
              <a:t>134</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904250525"/>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Arial" panose="020B0604020202020204" pitchFamily="34" charset="0"/>
              <a:buChar char="•"/>
            </a:pPr>
            <a:r>
              <a:rPr lang="en-US" altLang="en-US" dirty="0" smtClean="0"/>
              <a:t>First year</a:t>
            </a:r>
            <a:r>
              <a:rPr lang="en-US" altLang="en-US" baseline="0" dirty="0" smtClean="0"/>
              <a:t> is a safe harbor; if </a:t>
            </a:r>
            <a:r>
              <a:rPr lang="en-US" altLang="en-US" baseline="0" dirty="0" err="1" smtClean="0"/>
              <a:t>TP</a:t>
            </a:r>
            <a:r>
              <a:rPr lang="en-US" altLang="en-US" baseline="0" dirty="0" smtClean="0"/>
              <a:t> is not entitled to PTC for all of the second year, loses safe harbor</a:t>
            </a:r>
            <a:endParaRPr lang="en-US" altLang="en-US" dirty="0" smtClean="0"/>
          </a:p>
        </p:txBody>
      </p:sp>
      <p:sp>
        <p:nvSpPr>
          <p:cNvPr id="256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4CBA371-C053-4EB6-83A4-099065791C5A}" type="slidenum">
              <a:rPr lang="en-US" altLang="en-US" smtClean="0">
                <a:latin typeface="Arial" panose="020B0604020202020204" pitchFamily="34" charset="0"/>
              </a:rPr>
              <a:pPr/>
              <a:t>135</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708839600"/>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8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5200" eaLnBrk="1" hangingPunct="1">
              <a:spcBef>
                <a:spcPct val="0"/>
              </a:spcBef>
            </a:pPr>
            <a:r>
              <a:rPr lang="en-US" altLang="en-US" dirty="0" smtClean="0"/>
              <a:t>Emphasize: 400.999% is less than 401% - TaxSlayer handles properly.</a:t>
            </a:r>
          </a:p>
          <a:p>
            <a:pPr defTabSz="965200" eaLnBrk="1" hangingPunct="1">
              <a:spcBef>
                <a:spcPct val="0"/>
              </a:spcBef>
            </a:pPr>
            <a:r>
              <a:rPr lang="en-US" altLang="en-US" dirty="0" smtClean="0"/>
              <a:t>If 1095-A is</a:t>
            </a:r>
            <a:r>
              <a:rPr lang="en-US" altLang="en-US" baseline="0" dirty="0" smtClean="0"/>
              <a:t> input, TaxSlayer automatically computes PTC and applies the cap</a:t>
            </a:r>
            <a:endParaRPr lang="en-US" altLang="en-US" dirty="0" smtClean="0"/>
          </a:p>
          <a:p>
            <a:pPr defTabSz="965200" eaLnBrk="1" hangingPunct="1">
              <a:spcBef>
                <a:spcPct val="0"/>
              </a:spcBef>
            </a:pPr>
            <a:endParaRPr lang="en-US" altLang="en-US" dirty="0" smtClean="0"/>
          </a:p>
        </p:txBody>
      </p:sp>
      <p:sp>
        <p:nvSpPr>
          <p:cNvPr id="258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8FC6EA0-8970-4CBD-ABD3-567B43F5B6B7}" type="slidenum">
              <a:rPr lang="en-US" altLang="en-US" smtClean="0">
                <a:solidFill>
                  <a:srgbClr val="000000"/>
                </a:solidFill>
              </a:rPr>
              <a:pPr/>
              <a:t>136</a:t>
            </a:fld>
            <a:endParaRPr lang="en-US" altLang="en-US" dirty="0" smtClean="0">
              <a:solidFill>
                <a:srgbClr val="000000"/>
              </a:solidFill>
            </a:endParaRPr>
          </a:p>
        </p:txBody>
      </p:sp>
    </p:spTree>
    <p:extLst>
      <p:ext uri="{BB962C8B-B14F-4D97-AF65-F5344CB8AC3E}">
        <p14:creationId xmlns:p14="http://schemas.microsoft.com/office/powerpoint/2010/main" val="2877712992"/>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0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Arial" panose="020B0604020202020204" pitchFamily="34" charset="0"/>
              <a:buChar char="•"/>
            </a:pPr>
            <a:endParaRPr lang="en-US" altLang="en-US" dirty="0" smtClean="0"/>
          </a:p>
        </p:txBody>
      </p:sp>
      <p:sp>
        <p:nvSpPr>
          <p:cNvPr id="280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A65B97C-3F69-4564-9085-25812DA7BF99}" type="slidenum">
              <a:rPr lang="en-US" altLang="en-US" smtClean="0">
                <a:latin typeface="Arial" panose="020B0604020202020204" pitchFamily="34" charset="0"/>
              </a:rPr>
              <a:pPr/>
              <a:t>137</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45082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dirty="0" smtClean="0"/>
              <a:t>Coverage purchased from a foreign insurer may be MEC if recognized by Dept of Health &amp; Human Services</a:t>
            </a:r>
          </a:p>
          <a:p>
            <a:pPr eaLnBrk="1" hangingPunct="1">
              <a:spcBef>
                <a:spcPct val="0"/>
              </a:spcBef>
              <a:buFontTx/>
              <a:buChar char="•"/>
            </a:pPr>
            <a:r>
              <a:rPr lang="en-US" altLang="en-US" dirty="0" smtClean="0"/>
              <a:t>Foreign government sponsored coverage may be MEC if recognized by Dept of Health &amp; Human Services</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90F7F80-7BD7-4B5C-B38C-535B7F05B120}" type="slidenum">
              <a:rPr lang="en-US" altLang="en-US" smtClean="0"/>
              <a:pPr/>
              <a:t>13</a:t>
            </a:fld>
            <a:endParaRPr lang="en-US" altLang="en-US" dirty="0" smtClean="0"/>
          </a:p>
        </p:txBody>
      </p:sp>
    </p:spTree>
    <p:extLst>
      <p:ext uri="{BB962C8B-B14F-4D97-AF65-F5344CB8AC3E}">
        <p14:creationId xmlns:p14="http://schemas.microsoft.com/office/powerpoint/2010/main" val="1234957862"/>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0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Arial" panose="020B0604020202020204" pitchFamily="34" charset="0"/>
              <a:buChar char="•"/>
            </a:pPr>
            <a:endParaRPr lang="en-US" altLang="en-US" dirty="0" smtClean="0"/>
          </a:p>
        </p:txBody>
      </p:sp>
      <p:sp>
        <p:nvSpPr>
          <p:cNvPr id="280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A65B97C-3F69-4564-9085-25812DA7BF99}" type="slidenum">
              <a:rPr lang="en-US" altLang="en-US" smtClean="0">
                <a:latin typeface="Arial" panose="020B0604020202020204" pitchFamily="34" charset="0"/>
              </a:rPr>
              <a:pPr/>
              <a:t>138</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014050435"/>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0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5200" eaLnBrk="1" hangingPunct="1">
              <a:spcBef>
                <a:spcPct val="0"/>
              </a:spcBef>
              <a:buFont typeface="Arial" panose="020B0604020202020204" pitchFamily="34" charset="0"/>
              <a:buChar char="•"/>
            </a:pPr>
            <a:r>
              <a:rPr lang="en-US" altLang="en-US" dirty="0" smtClean="0"/>
              <a:t>See exceptions for MFS in Pub 8962 instructions for victims of domestic abuse or spousal abandonment See pub 974 for documentation that the TP should retain</a:t>
            </a:r>
          </a:p>
          <a:p>
            <a:pPr defTabSz="965200" eaLnBrk="1" hangingPunct="1">
              <a:spcBef>
                <a:spcPct val="0"/>
              </a:spcBef>
            </a:pPr>
            <a:endParaRPr lang="en-US" altLang="en-US" dirty="0" smtClean="0"/>
          </a:p>
        </p:txBody>
      </p:sp>
      <p:sp>
        <p:nvSpPr>
          <p:cNvPr id="260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2416E98-35A5-47DC-A5DE-FE9F8EDDA0DA}" type="slidenum">
              <a:rPr lang="en-US" altLang="en-US" smtClean="0">
                <a:solidFill>
                  <a:srgbClr val="000000"/>
                </a:solidFill>
              </a:rPr>
              <a:pPr/>
              <a:t>139</a:t>
            </a:fld>
            <a:endParaRPr lang="en-US" altLang="en-US" dirty="0" smtClean="0">
              <a:solidFill>
                <a:srgbClr val="000000"/>
              </a:solidFill>
            </a:endParaRPr>
          </a:p>
        </p:txBody>
      </p:sp>
    </p:spTree>
    <p:extLst>
      <p:ext uri="{BB962C8B-B14F-4D97-AF65-F5344CB8AC3E}">
        <p14:creationId xmlns:p14="http://schemas.microsoft.com/office/powerpoint/2010/main" val="2152754550"/>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0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5200" eaLnBrk="1" hangingPunct="1">
              <a:spcBef>
                <a:spcPct val="0"/>
              </a:spcBef>
              <a:buFont typeface="Arial" panose="020B0604020202020204" pitchFamily="34" charset="0"/>
              <a:buChar char="•"/>
            </a:pPr>
            <a:r>
              <a:rPr lang="en-US" altLang="en-US" dirty="0" smtClean="0"/>
              <a:t>See pub 974 for documentation that the TP should retain</a:t>
            </a:r>
          </a:p>
          <a:p>
            <a:pPr defTabSz="965200" eaLnBrk="1" hangingPunct="1">
              <a:spcBef>
                <a:spcPct val="0"/>
              </a:spcBef>
            </a:pPr>
            <a:endParaRPr lang="en-US" altLang="en-US" dirty="0" smtClean="0"/>
          </a:p>
        </p:txBody>
      </p:sp>
      <p:sp>
        <p:nvSpPr>
          <p:cNvPr id="260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2416E98-35A5-47DC-A5DE-FE9F8EDDA0DA}" type="slidenum">
              <a:rPr lang="en-US" altLang="en-US" smtClean="0">
                <a:solidFill>
                  <a:srgbClr val="000000"/>
                </a:solidFill>
              </a:rPr>
              <a:pPr/>
              <a:t>140</a:t>
            </a:fld>
            <a:endParaRPr lang="en-US" altLang="en-US" dirty="0" smtClean="0">
              <a:solidFill>
                <a:srgbClr val="000000"/>
              </a:solidFill>
            </a:endParaRPr>
          </a:p>
        </p:txBody>
      </p:sp>
    </p:spTree>
    <p:extLst>
      <p:ext uri="{BB962C8B-B14F-4D97-AF65-F5344CB8AC3E}">
        <p14:creationId xmlns:p14="http://schemas.microsoft.com/office/powerpoint/2010/main" val="2432208941"/>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0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5200" eaLnBrk="1" hangingPunct="1">
              <a:spcBef>
                <a:spcPct val="0"/>
              </a:spcBef>
              <a:buFont typeface="Arial" panose="020B0604020202020204" pitchFamily="34" charset="0"/>
              <a:buChar char="•"/>
            </a:pPr>
            <a:r>
              <a:rPr lang="en-US" altLang="en-US" dirty="0" smtClean="0"/>
              <a:t>See pub 974 for documentation that the TP should retain</a:t>
            </a:r>
          </a:p>
          <a:p>
            <a:pPr defTabSz="965200" eaLnBrk="1" hangingPunct="1">
              <a:spcBef>
                <a:spcPct val="0"/>
              </a:spcBef>
            </a:pPr>
            <a:endParaRPr lang="en-US" altLang="en-US" dirty="0" smtClean="0"/>
          </a:p>
        </p:txBody>
      </p:sp>
      <p:sp>
        <p:nvSpPr>
          <p:cNvPr id="260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2416E98-35A5-47DC-A5DE-FE9F8EDDA0DA}" type="slidenum">
              <a:rPr lang="en-US" altLang="en-US" smtClean="0">
                <a:solidFill>
                  <a:srgbClr val="000000"/>
                </a:solidFill>
              </a:rPr>
              <a:pPr/>
              <a:t>141</a:t>
            </a:fld>
            <a:endParaRPr lang="en-US" altLang="en-US" dirty="0" smtClean="0">
              <a:solidFill>
                <a:srgbClr val="000000"/>
              </a:solidFill>
            </a:endParaRPr>
          </a:p>
        </p:txBody>
      </p:sp>
    </p:spTree>
    <p:extLst>
      <p:ext uri="{BB962C8B-B14F-4D97-AF65-F5344CB8AC3E}">
        <p14:creationId xmlns:p14="http://schemas.microsoft.com/office/powerpoint/2010/main" val="3692170347"/>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Arial" panose="020B0604020202020204" pitchFamily="34" charset="0"/>
              <a:buChar char="•"/>
            </a:pPr>
            <a:r>
              <a:rPr lang="en-US" altLang="en-US" dirty="0" smtClean="0"/>
              <a:t>If there is no offer of coverage, e.g. no spousal coverage offer, then the affordability test does not apply to the spouse</a:t>
            </a:r>
          </a:p>
          <a:p>
            <a:pPr>
              <a:buFont typeface="Arial" panose="020B0604020202020204" pitchFamily="34" charset="0"/>
              <a:buChar char="•"/>
            </a:pPr>
            <a:r>
              <a:rPr lang="en-US" altLang="en-US" dirty="0" smtClean="0"/>
              <a:t>If the family member is not claimed as a spouse or dependent on the employee’s tax return, the offer of ESI does not make the individual ineligible for PTCs – the family member must be a TAX family member</a:t>
            </a:r>
          </a:p>
          <a:p>
            <a:pPr eaLnBrk="1" hangingPunct="1">
              <a:spcBef>
                <a:spcPct val="0"/>
              </a:spcBef>
            </a:pPr>
            <a:endParaRPr lang="en-US" altLang="en-US" dirty="0" smtClean="0"/>
          </a:p>
        </p:txBody>
      </p:sp>
      <p:sp>
        <p:nvSpPr>
          <p:cNvPr id="262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3A7A73E-6395-4D59-BA89-52093D5E53CA}" type="slidenum">
              <a:rPr lang="en-US" altLang="en-US" smtClean="0">
                <a:solidFill>
                  <a:srgbClr val="000000"/>
                </a:solidFill>
              </a:rPr>
              <a:pPr/>
              <a:t>142</a:t>
            </a:fld>
            <a:endParaRPr lang="en-US" altLang="en-US" dirty="0" smtClean="0">
              <a:solidFill>
                <a:srgbClr val="000000"/>
              </a:solidFill>
            </a:endParaRPr>
          </a:p>
        </p:txBody>
      </p:sp>
    </p:spTree>
    <p:extLst>
      <p:ext uri="{BB962C8B-B14F-4D97-AF65-F5344CB8AC3E}">
        <p14:creationId xmlns:p14="http://schemas.microsoft.com/office/powerpoint/2010/main" val="409781503"/>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Arial" panose="020B0604020202020204" pitchFamily="34" charset="0"/>
              <a:buChar char="•"/>
            </a:pPr>
            <a:r>
              <a:rPr lang="en-US" altLang="en-US" dirty="0" smtClean="0"/>
              <a:t>Employee safe</a:t>
            </a:r>
            <a:r>
              <a:rPr lang="en-US" altLang="en-US" baseline="0" dirty="0" smtClean="0"/>
              <a:t> harbor rule – </a:t>
            </a:r>
          </a:p>
          <a:p>
            <a:pPr lvl="1">
              <a:buFont typeface="Arial" panose="020B0604020202020204" pitchFamily="34" charset="0"/>
              <a:buChar char="•"/>
            </a:pPr>
            <a:r>
              <a:rPr lang="en-US" altLang="en-US" baseline="0" dirty="0" smtClean="0"/>
              <a:t>Mkt determines that employer plan is unaffordable</a:t>
            </a:r>
          </a:p>
          <a:p>
            <a:pPr lvl="1">
              <a:buFont typeface="Arial" panose="020B0604020202020204" pitchFamily="34" charset="0"/>
              <a:buChar char="•"/>
            </a:pPr>
            <a:r>
              <a:rPr lang="en-US" altLang="en-US" baseline="0" dirty="0" smtClean="0"/>
              <a:t>Even if the employer plan turns out to be affordable based on actual household income, employee remains eligible for PTC</a:t>
            </a:r>
          </a:p>
          <a:p>
            <a:pPr lvl="1">
              <a:buFont typeface="Arial" panose="020B0604020202020204" pitchFamily="34" charset="0"/>
              <a:buChar char="•"/>
            </a:pPr>
            <a:r>
              <a:rPr lang="en-US" altLang="en-US" baseline="0" dirty="0" smtClean="0"/>
              <a:t>If affordable all of the second year, loses the safe harbor</a:t>
            </a:r>
            <a:endParaRPr lang="en-US" altLang="en-US" dirty="0" smtClean="0"/>
          </a:p>
        </p:txBody>
      </p:sp>
      <p:sp>
        <p:nvSpPr>
          <p:cNvPr id="256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4CBA371-C053-4EB6-83A4-099065791C5A}" type="slidenum">
              <a:rPr lang="en-US" altLang="en-US" smtClean="0">
                <a:latin typeface="Arial" panose="020B0604020202020204" pitchFamily="34" charset="0"/>
              </a:rPr>
              <a:pPr/>
              <a:t>143</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924188239"/>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ea typeface="Arial Unicode MS" panose="020B0604020202020204" pitchFamily="34" charset="-128"/>
                <a:cs typeface="Arial" panose="020B0604020202020204" pitchFamily="34" charset="0"/>
              </a:rPr>
              <a:t>Line 46 – any net negative PTC (i.e. income that the end of the year resulted in an excess of PTC during the year) is entered on this line.</a:t>
            </a:r>
          </a:p>
          <a:p>
            <a:pPr eaLnBrk="1" hangingPunct="1">
              <a:spcBef>
                <a:spcPct val="0"/>
              </a:spcBef>
            </a:pPr>
            <a:r>
              <a:rPr lang="en-US" altLang="en-US" dirty="0" smtClean="0">
                <a:ea typeface="Arial Unicode MS" panose="020B0604020202020204" pitchFamily="34" charset="-128"/>
                <a:cs typeface="Arial" panose="020B0604020202020204" pitchFamily="34" charset="0"/>
              </a:rPr>
              <a:t>Line 69 – any net positive PTC (i.e. income at the end of the year resulted in more PTC than was originally claimed) is entered on this line</a:t>
            </a:r>
          </a:p>
        </p:txBody>
      </p:sp>
      <p:sp>
        <p:nvSpPr>
          <p:cNvPr id="266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72840A9-0103-4D85-9767-3E6EB67F9BC2}" type="slidenum">
              <a:rPr lang="en-US" altLang="en-US" smtClean="0"/>
              <a:pPr/>
              <a:t>144</a:t>
            </a:fld>
            <a:endParaRPr lang="en-US" altLang="en-US" dirty="0" smtClean="0"/>
          </a:p>
        </p:txBody>
      </p:sp>
    </p:spTree>
    <p:extLst>
      <p:ext uri="{BB962C8B-B14F-4D97-AF65-F5344CB8AC3E}">
        <p14:creationId xmlns:p14="http://schemas.microsoft.com/office/powerpoint/2010/main" val="1217782146"/>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8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endParaRPr lang="en-US" altLang="en-US" dirty="0" smtClean="0"/>
          </a:p>
        </p:txBody>
      </p:sp>
      <p:sp>
        <p:nvSpPr>
          <p:cNvPr id="268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E7CCC15-37A3-419A-A7A1-8784EB938163}" type="slidenum">
              <a:rPr lang="en-US" altLang="en-US" smtClean="0">
                <a:solidFill>
                  <a:srgbClr val="000000"/>
                </a:solidFill>
              </a:rPr>
              <a:pPr/>
              <a:t>145</a:t>
            </a:fld>
            <a:endParaRPr lang="en-US" altLang="en-US" dirty="0" smtClean="0">
              <a:solidFill>
                <a:srgbClr val="000000"/>
              </a:solidFill>
            </a:endParaRPr>
          </a:p>
        </p:txBody>
      </p:sp>
    </p:spTree>
    <p:extLst>
      <p:ext uri="{BB962C8B-B14F-4D97-AF65-F5344CB8AC3E}">
        <p14:creationId xmlns:p14="http://schemas.microsoft.com/office/powerpoint/2010/main" val="1352400284"/>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0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endParaRPr lang="en-US" altLang="en-US" dirty="0" smtClean="0"/>
          </a:p>
        </p:txBody>
      </p:sp>
      <p:sp>
        <p:nvSpPr>
          <p:cNvPr id="270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E629044-7502-49BA-A06A-04A9137E7BCF}" type="slidenum">
              <a:rPr lang="en-US" altLang="en-US" smtClean="0">
                <a:solidFill>
                  <a:srgbClr val="000000"/>
                </a:solidFill>
              </a:rPr>
              <a:pPr/>
              <a:t>146</a:t>
            </a:fld>
            <a:endParaRPr lang="en-US" altLang="en-US" dirty="0" smtClean="0">
              <a:solidFill>
                <a:srgbClr val="000000"/>
              </a:solidFill>
            </a:endParaRPr>
          </a:p>
        </p:txBody>
      </p:sp>
    </p:spTree>
    <p:extLst>
      <p:ext uri="{BB962C8B-B14F-4D97-AF65-F5344CB8AC3E}">
        <p14:creationId xmlns:p14="http://schemas.microsoft.com/office/powerpoint/2010/main" val="3260217604"/>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2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72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3E83DFF-5325-4839-8F5F-2093F179C4AE}" type="slidenum">
              <a:rPr lang="en-US" altLang="en-US" smtClean="0">
                <a:solidFill>
                  <a:srgbClr val="000000"/>
                </a:solidFill>
              </a:rPr>
              <a:pPr/>
              <a:t>147</a:t>
            </a:fld>
            <a:endParaRPr lang="en-US" altLang="en-US" dirty="0" smtClean="0">
              <a:solidFill>
                <a:srgbClr val="000000"/>
              </a:solidFill>
            </a:endParaRPr>
          </a:p>
        </p:txBody>
      </p:sp>
    </p:spTree>
    <p:extLst>
      <p:ext uri="{BB962C8B-B14F-4D97-AF65-F5344CB8AC3E}">
        <p14:creationId xmlns:p14="http://schemas.microsoft.com/office/powerpoint/2010/main" val="3155684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 typeface="Arial" panose="020B0604020202020204" pitchFamily="34" charset="0"/>
              <a:buChar char="•"/>
            </a:pPr>
            <a:r>
              <a:rPr lang="en-US" altLang="en-US" dirty="0" smtClean="0"/>
              <a:t>Individual market insurance can be purchased directly from the insurance company or through an agency</a:t>
            </a:r>
          </a:p>
          <a:p>
            <a:pPr eaLnBrk="1" hangingPunct="1">
              <a:spcBef>
                <a:spcPct val="0"/>
              </a:spcBef>
              <a:buFont typeface="Arial" panose="020B0604020202020204" pitchFamily="34" charset="0"/>
              <a:buChar char="•"/>
            </a:pPr>
            <a:r>
              <a:rPr lang="en-US" altLang="en-US" dirty="0" smtClean="0"/>
              <a:t>The Health Insurance Marketplace offers many of the same policies that can be purchased directly</a:t>
            </a:r>
          </a:p>
          <a:p>
            <a:pPr eaLnBrk="1" hangingPunct="1">
              <a:spcBef>
                <a:spcPct val="0"/>
              </a:spcBef>
              <a:buFont typeface="Arial" panose="020B0604020202020204" pitchFamily="34" charset="0"/>
              <a:buChar char="•"/>
            </a:pP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04D312B-09D5-4B2C-816A-14A5BA905E2C}" type="slidenum">
              <a:rPr lang="en-US" altLang="en-US" smtClean="0"/>
              <a:pPr/>
              <a:t>14</a:t>
            </a:fld>
            <a:endParaRPr lang="en-US" altLang="en-US" dirty="0" smtClean="0"/>
          </a:p>
        </p:txBody>
      </p:sp>
    </p:spTree>
    <p:extLst>
      <p:ext uri="{BB962C8B-B14F-4D97-AF65-F5344CB8AC3E}">
        <p14:creationId xmlns:p14="http://schemas.microsoft.com/office/powerpoint/2010/main" val="1329899552"/>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4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74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1525" indent="-296863">
              <a:defRPr>
                <a:solidFill>
                  <a:schemeClr val="tx1"/>
                </a:solidFill>
                <a:latin typeface="Calibri" panose="020F0502020204030204" pitchFamily="34" charset="0"/>
              </a:defRPr>
            </a:lvl2pPr>
            <a:lvl3pPr marL="1187450" indent="-236538">
              <a:defRPr>
                <a:solidFill>
                  <a:schemeClr val="tx1"/>
                </a:solidFill>
                <a:latin typeface="Calibri" panose="020F0502020204030204" pitchFamily="34" charset="0"/>
              </a:defRPr>
            </a:lvl3pPr>
            <a:lvl4pPr marL="1663700" indent="-236538">
              <a:defRPr>
                <a:solidFill>
                  <a:schemeClr val="tx1"/>
                </a:solidFill>
                <a:latin typeface="Calibri" panose="020F0502020204030204" pitchFamily="34" charset="0"/>
              </a:defRPr>
            </a:lvl4pPr>
            <a:lvl5pPr marL="2138363" indent="-236538">
              <a:defRPr>
                <a:solidFill>
                  <a:schemeClr val="tx1"/>
                </a:solidFill>
                <a:latin typeface="Calibri" panose="020F0502020204030204" pitchFamily="34" charset="0"/>
              </a:defRPr>
            </a:lvl5pPr>
            <a:lvl6pPr marL="2595563" indent="-236538" eaLnBrk="0" fontAlgn="base" hangingPunct="0">
              <a:spcBef>
                <a:spcPct val="0"/>
              </a:spcBef>
              <a:spcAft>
                <a:spcPct val="0"/>
              </a:spcAft>
              <a:defRPr>
                <a:solidFill>
                  <a:schemeClr val="tx1"/>
                </a:solidFill>
                <a:latin typeface="Calibri" panose="020F0502020204030204" pitchFamily="34" charset="0"/>
              </a:defRPr>
            </a:lvl6pPr>
            <a:lvl7pPr marL="3052763" indent="-236538" eaLnBrk="0" fontAlgn="base" hangingPunct="0">
              <a:spcBef>
                <a:spcPct val="0"/>
              </a:spcBef>
              <a:spcAft>
                <a:spcPct val="0"/>
              </a:spcAft>
              <a:defRPr>
                <a:solidFill>
                  <a:schemeClr val="tx1"/>
                </a:solidFill>
                <a:latin typeface="Calibri" panose="020F0502020204030204" pitchFamily="34" charset="0"/>
              </a:defRPr>
            </a:lvl7pPr>
            <a:lvl8pPr marL="3509963" indent="-236538" eaLnBrk="0" fontAlgn="base" hangingPunct="0">
              <a:spcBef>
                <a:spcPct val="0"/>
              </a:spcBef>
              <a:spcAft>
                <a:spcPct val="0"/>
              </a:spcAft>
              <a:defRPr>
                <a:solidFill>
                  <a:schemeClr val="tx1"/>
                </a:solidFill>
                <a:latin typeface="Calibri" panose="020F0502020204030204" pitchFamily="34" charset="0"/>
              </a:defRPr>
            </a:lvl8pPr>
            <a:lvl9pPr marL="3967163" indent="-236538" eaLnBrk="0" fontAlgn="base" hangingPunct="0">
              <a:spcBef>
                <a:spcPct val="0"/>
              </a:spcBef>
              <a:spcAft>
                <a:spcPct val="0"/>
              </a:spcAft>
              <a:defRPr>
                <a:solidFill>
                  <a:schemeClr val="tx1"/>
                </a:solidFill>
                <a:latin typeface="Calibri" panose="020F0502020204030204" pitchFamily="34" charset="0"/>
              </a:defRPr>
            </a:lvl9pPr>
          </a:lstStyle>
          <a:p>
            <a:fld id="{0439A069-D9EB-4D5F-82A5-3123A0C3372D}" type="slidenum">
              <a:rPr lang="en-US" altLang="en-US" smtClean="0">
                <a:solidFill>
                  <a:srgbClr val="000000"/>
                </a:solidFill>
              </a:rPr>
              <a:pPr/>
              <a:t>148</a:t>
            </a:fld>
            <a:endParaRPr lang="en-US" altLang="en-US" dirty="0" smtClean="0">
              <a:solidFill>
                <a:srgbClr val="000000"/>
              </a:solidFill>
            </a:endParaRPr>
          </a:p>
        </p:txBody>
      </p:sp>
    </p:spTree>
    <p:extLst>
      <p:ext uri="{BB962C8B-B14F-4D97-AF65-F5344CB8AC3E}">
        <p14:creationId xmlns:p14="http://schemas.microsoft.com/office/powerpoint/2010/main" val="1492796564"/>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For lump-sum social security benefits, complete the lump-sum worksheet as normal</a:t>
            </a:r>
          </a:p>
          <a:p>
            <a:pPr eaLnBrk="1" hangingPunct="1">
              <a:spcBef>
                <a:spcPct val="0"/>
              </a:spcBef>
            </a:pPr>
            <a:r>
              <a:rPr lang="en-US" altLang="en-US" dirty="0" smtClean="0"/>
              <a:t>TaxSlayer will add the untaxed portion</a:t>
            </a:r>
          </a:p>
          <a:p>
            <a:pPr eaLnBrk="1" hangingPunct="1">
              <a:spcBef>
                <a:spcPct val="0"/>
              </a:spcBef>
            </a:pPr>
            <a:r>
              <a:rPr lang="en-US" altLang="en-US" dirty="0" smtClean="0"/>
              <a:t>For dependents with a filing requirement, include the untaxed portion of a lump-sum benefit</a:t>
            </a:r>
          </a:p>
        </p:txBody>
      </p:sp>
      <p:sp>
        <p:nvSpPr>
          <p:cNvPr id="276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6717344-2F32-48DC-B00C-D7F23E6D979E}" type="slidenum">
              <a:rPr lang="en-US" altLang="en-US" smtClean="0"/>
              <a:pPr/>
              <a:t>149</a:t>
            </a:fld>
            <a:endParaRPr lang="en-US" altLang="en-US" dirty="0" smtClean="0"/>
          </a:p>
        </p:txBody>
      </p:sp>
    </p:spTree>
    <p:extLst>
      <p:ext uri="{BB962C8B-B14F-4D97-AF65-F5344CB8AC3E}">
        <p14:creationId xmlns:p14="http://schemas.microsoft.com/office/powerpoint/2010/main" val="4193070931"/>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8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78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1525" indent="-296863">
              <a:defRPr>
                <a:solidFill>
                  <a:schemeClr val="tx1"/>
                </a:solidFill>
                <a:latin typeface="Calibri" panose="020F0502020204030204" pitchFamily="34" charset="0"/>
              </a:defRPr>
            </a:lvl2pPr>
            <a:lvl3pPr marL="1187450" indent="-236538">
              <a:defRPr>
                <a:solidFill>
                  <a:schemeClr val="tx1"/>
                </a:solidFill>
                <a:latin typeface="Calibri" panose="020F0502020204030204" pitchFamily="34" charset="0"/>
              </a:defRPr>
            </a:lvl3pPr>
            <a:lvl4pPr marL="1663700" indent="-236538">
              <a:defRPr>
                <a:solidFill>
                  <a:schemeClr val="tx1"/>
                </a:solidFill>
                <a:latin typeface="Calibri" panose="020F0502020204030204" pitchFamily="34" charset="0"/>
              </a:defRPr>
            </a:lvl4pPr>
            <a:lvl5pPr marL="2138363" indent="-236538">
              <a:defRPr>
                <a:solidFill>
                  <a:schemeClr val="tx1"/>
                </a:solidFill>
                <a:latin typeface="Calibri" panose="020F0502020204030204" pitchFamily="34" charset="0"/>
              </a:defRPr>
            </a:lvl5pPr>
            <a:lvl6pPr marL="2595563" indent="-236538" eaLnBrk="0" fontAlgn="base" hangingPunct="0">
              <a:spcBef>
                <a:spcPct val="0"/>
              </a:spcBef>
              <a:spcAft>
                <a:spcPct val="0"/>
              </a:spcAft>
              <a:defRPr>
                <a:solidFill>
                  <a:schemeClr val="tx1"/>
                </a:solidFill>
                <a:latin typeface="Calibri" panose="020F0502020204030204" pitchFamily="34" charset="0"/>
              </a:defRPr>
            </a:lvl6pPr>
            <a:lvl7pPr marL="3052763" indent="-236538" eaLnBrk="0" fontAlgn="base" hangingPunct="0">
              <a:spcBef>
                <a:spcPct val="0"/>
              </a:spcBef>
              <a:spcAft>
                <a:spcPct val="0"/>
              </a:spcAft>
              <a:defRPr>
                <a:solidFill>
                  <a:schemeClr val="tx1"/>
                </a:solidFill>
                <a:latin typeface="Calibri" panose="020F0502020204030204" pitchFamily="34" charset="0"/>
              </a:defRPr>
            </a:lvl7pPr>
            <a:lvl8pPr marL="3509963" indent="-236538" eaLnBrk="0" fontAlgn="base" hangingPunct="0">
              <a:spcBef>
                <a:spcPct val="0"/>
              </a:spcBef>
              <a:spcAft>
                <a:spcPct val="0"/>
              </a:spcAft>
              <a:defRPr>
                <a:solidFill>
                  <a:schemeClr val="tx1"/>
                </a:solidFill>
                <a:latin typeface="Calibri" panose="020F0502020204030204" pitchFamily="34" charset="0"/>
              </a:defRPr>
            </a:lvl8pPr>
            <a:lvl9pPr marL="3967163" indent="-236538" eaLnBrk="0" fontAlgn="base" hangingPunct="0">
              <a:spcBef>
                <a:spcPct val="0"/>
              </a:spcBef>
              <a:spcAft>
                <a:spcPct val="0"/>
              </a:spcAft>
              <a:defRPr>
                <a:solidFill>
                  <a:schemeClr val="tx1"/>
                </a:solidFill>
                <a:latin typeface="Calibri" panose="020F0502020204030204" pitchFamily="34" charset="0"/>
              </a:defRPr>
            </a:lvl9pPr>
          </a:lstStyle>
          <a:p>
            <a:fld id="{3F77C383-DD19-4F1A-999C-258E9277E444}" type="slidenum">
              <a:rPr lang="en-US" altLang="en-US" smtClean="0">
                <a:solidFill>
                  <a:srgbClr val="000000"/>
                </a:solidFill>
              </a:rPr>
              <a:pPr/>
              <a:t>150</a:t>
            </a:fld>
            <a:endParaRPr lang="en-US" altLang="en-US" dirty="0" smtClean="0">
              <a:solidFill>
                <a:srgbClr val="000000"/>
              </a:solidFill>
            </a:endParaRPr>
          </a:p>
        </p:txBody>
      </p:sp>
    </p:spTree>
    <p:extLst>
      <p:ext uri="{BB962C8B-B14F-4D97-AF65-F5344CB8AC3E}">
        <p14:creationId xmlns:p14="http://schemas.microsoft.com/office/powerpoint/2010/main" val="778440131"/>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screen will</a:t>
            </a:r>
            <a:r>
              <a:rPr lang="en-US" baseline="0" dirty="0" smtClean="0"/>
              <a:t> move up in the sequence.</a:t>
            </a:r>
            <a:endParaRPr lang="en-US" dirty="0"/>
          </a:p>
        </p:txBody>
      </p:sp>
      <p:sp>
        <p:nvSpPr>
          <p:cNvPr id="4" name="Slide Number Placeholder 3"/>
          <p:cNvSpPr>
            <a:spLocks noGrp="1"/>
          </p:cNvSpPr>
          <p:nvPr>
            <p:ph type="sldNum" sz="quarter" idx="10"/>
          </p:nvPr>
        </p:nvSpPr>
        <p:spPr/>
        <p:txBody>
          <a:bodyPr/>
          <a:lstStyle/>
          <a:p>
            <a:pPr>
              <a:defRPr/>
            </a:pPr>
            <a:fld id="{BA2E59DB-CAED-4CBB-ADFB-8DB9C4274666}" type="slidenum">
              <a:rPr lang="en-US" altLang="en-US" smtClean="0"/>
              <a:pPr>
                <a:defRPr/>
              </a:pPr>
              <a:t>154</a:t>
            </a:fld>
            <a:endParaRPr lang="en-US" altLang="en-US" dirty="0"/>
          </a:p>
        </p:txBody>
      </p:sp>
    </p:spTree>
    <p:extLst>
      <p:ext uri="{BB962C8B-B14F-4D97-AF65-F5344CB8AC3E}">
        <p14:creationId xmlns:p14="http://schemas.microsoft.com/office/powerpoint/2010/main" val="1782734420"/>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2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282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5211F02-F95C-41D7-B11E-76D3FC10ECF6}" type="slidenum">
              <a:rPr lang="en-US" altLang="en-US" smtClean="0">
                <a:latin typeface="Arial" panose="020B0604020202020204" pitchFamily="34" charset="0"/>
              </a:rPr>
              <a:pPr/>
              <a:t>155</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324553280"/>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 typeface="Arial" panose="020B0604020202020204" pitchFamily="34" charset="0"/>
              <a:buChar char="•"/>
            </a:pPr>
            <a:r>
              <a:rPr lang="en-US" altLang="en-US" dirty="0" smtClean="0"/>
              <a:t>Instructor should show how to look up 2016 quotes on Healthcare.gov or the state exchange</a:t>
            </a:r>
          </a:p>
          <a:p>
            <a:pPr eaLnBrk="1" hangingPunct="1">
              <a:spcBef>
                <a:spcPct val="0"/>
              </a:spcBef>
              <a:buFont typeface="Arial" panose="020B0604020202020204" pitchFamily="34" charset="0"/>
              <a:buChar char="•"/>
            </a:pPr>
            <a:r>
              <a:rPr lang="en-US" altLang="en-US" dirty="0" smtClean="0"/>
              <a:t>TPs should have the Mkt correct other errors, e.g. SSNs, but no need to delay filing the return</a:t>
            </a:r>
          </a:p>
        </p:txBody>
      </p:sp>
      <p:sp>
        <p:nvSpPr>
          <p:cNvPr id="286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E42BD85-B2E3-46A8-BDF2-E4F4CB818809}" type="slidenum">
              <a:rPr lang="en-US" altLang="en-US" smtClean="0"/>
              <a:pPr/>
              <a:t>156</a:t>
            </a:fld>
            <a:endParaRPr lang="en-US" altLang="en-US" dirty="0" smtClean="0"/>
          </a:p>
        </p:txBody>
      </p:sp>
    </p:spTree>
    <p:extLst>
      <p:ext uri="{BB962C8B-B14F-4D97-AF65-F5344CB8AC3E}">
        <p14:creationId xmlns:p14="http://schemas.microsoft.com/office/powerpoint/2010/main" val="1879145673"/>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2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SLCSP may not be correct if TP failed to notify the Mkt of changes to composition of coverage family, their eligibility for MEC (other than the individual market) or if they moved</a:t>
            </a:r>
          </a:p>
        </p:txBody>
      </p:sp>
      <p:sp>
        <p:nvSpPr>
          <p:cNvPr id="282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5211F02-F95C-41D7-B11E-76D3FC10ECF6}" type="slidenum">
              <a:rPr lang="en-US" altLang="en-US" smtClean="0">
                <a:latin typeface="Arial" panose="020B0604020202020204" pitchFamily="34" charset="0"/>
              </a:rPr>
              <a:pPr/>
              <a:t>157</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429141391"/>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there</a:t>
            </a:r>
            <a:r>
              <a:rPr lang="en-US" baseline="0" dirty="0" smtClean="0"/>
              <a:t> is more than one month with column A blank, there is a mistake. </a:t>
            </a:r>
            <a:r>
              <a:rPr lang="en-US" baseline="0" dirty="0" err="1" smtClean="0"/>
              <a:t>TP</a:t>
            </a:r>
            <a:r>
              <a:rPr lang="en-US" baseline="0" dirty="0" smtClean="0"/>
              <a:t> should follow up with Mkt to get a corrected 1095-A for their files (and the IRS’s files).</a:t>
            </a:r>
            <a:endParaRPr lang="en-US" dirty="0"/>
          </a:p>
        </p:txBody>
      </p:sp>
      <p:sp>
        <p:nvSpPr>
          <p:cNvPr id="4" name="Slide Number Placeholder 3"/>
          <p:cNvSpPr>
            <a:spLocks noGrp="1"/>
          </p:cNvSpPr>
          <p:nvPr>
            <p:ph type="sldNum" sz="quarter" idx="10"/>
          </p:nvPr>
        </p:nvSpPr>
        <p:spPr/>
        <p:txBody>
          <a:bodyPr/>
          <a:lstStyle/>
          <a:p>
            <a:pPr>
              <a:defRPr/>
            </a:pPr>
            <a:fld id="{BA2E59DB-CAED-4CBB-ADFB-8DB9C4274666}" type="slidenum">
              <a:rPr lang="en-US" altLang="en-US" smtClean="0"/>
              <a:pPr>
                <a:defRPr/>
              </a:pPr>
              <a:t>158</a:t>
            </a:fld>
            <a:endParaRPr lang="en-US" altLang="en-US" dirty="0"/>
          </a:p>
        </p:txBody>
      </p:sp>
    </p:spTree>
    <p:extLst>
      <p:ext uri="{BB962C8B-B14F-4D97-AF65-F5344CB8AC3E}">
        <p14:creationId xmlns:p14="http://schemas.microsoft.com/office/powerpoint/2010/main" val="3084132279"/>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8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The column A amounts will be for essential health benefits and will be adjusted by the Mkt to include pediatric dental coverage and exclude nonessential benefits, e.g. adult dental</a:t>
            </a:r>
          </a:p>
          <a:p>
            <a:pPr eaLnBrk="1" hangingPunct="1">
              <a:spcBef>
                <a:spcPct val="0"/>
              </a:spcBef>
            </a:pPr>
            <a:r>
              <a:rPr lang="en-US" altLang="en-US" dirty="0" smtClean="0"/>
              <a:t>Cannot merely add the SLCSP amounts shown on the 1095-A</a:t>
            </a:r>
          </a:p>
          <a:p>
            <a:pPr eaLnBrk="1" hangingPunct="1">
              <a:spcBef>
                <a:spcPct val="0"/>
              </a:spcBef>
            </a:pPr>
            <a:r>
              <a:rPr lang="en-US" altLang="en-US" dirty="0" smtClean="0"/>
              <a:t>Instructor should show how to look up 2016 quotes on Healthcare.gov or the state exchange</a:t>
            </a:r>
          </a:p>
        </p:txBody>
      </p:sp>
      <p:sp>
        <p:nvSpPr>
          <p:cNvPr id="288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07EA36F-BC29-482F-910B-E00A9E1861DF}" type="slidenum">
              <a:rPr lang="en-US" altLang="en-US" smtClean="0"/>
              <a:pPr/>
              <a:t>161</a:t>
            </a:fld>
            <a:endParaRPr lang="en-US" altLang="en-US" dirty="0" smtClean="0"/>
          </a:p>
        </p:txBody>
      </p:sp>
    </p:spTree>
    <p:extLst>
      <p:ext uri="{BB962C8B-B14F-4D97-AF65-F5344CB8AC3E}">
        <p14:creationId xmlns:p14="http://schemas.microsoft.com/office/powerpoint/2010/main" val="1960696948"/>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0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Cannot merely add the SLCSP amounts shown on the 1095-A</a:t>
            </a:r>
          </a:p>
          <a:p>
            <a:pPr eaLnBrk="1" hangingPunct="1">
              <a:spcBef>
                <a:spcPct val="0"/>
              </a:spcBef>
            </a:pPr>
            <a:r>
              <a:rPr lang="en-US" altLang="en-US" dirty="0" smtClean="0"/>
              <a:t>Instructor should show how to look up 2016 quotes on Healthcare.gov or the state exchange</a:t>
            </a:r>
          </a:p>
        </p:txBody>
      </p:sp>
      <p:sp>
        <p:nvSpPr>
          <p:cNvPr id="290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3CF7986-3519-4F73-B144-FC2B24EA72A2}" type="slidenum">
              <a:rPr lang="en-US" altLang="en-US" smtClean="0"/>
              <a:pPr/>
              <a:t>162</a:t>
            </a:fld>
            <a:endParaRPr lang="en-US" altLang="en-US" dirty="0" smtClean="0"/>
          </a:p>
        </p:txBody>
      </p:sp>
    </p:spTree>
    <p:extLst>
      <p:ext uri="{BB962C8B-B14F-4D97-AF65-F5344CB8AC3E}">
        <p14:creationId xmlns:p14="http://schemas.microsoft.com/office/powerpoint/2010/main" val="1199051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IRS has extended</a:t>
            </a:r>
            <a:r>
              <a:rPr lang="en-US" altLang="en-US" baseline="0" dirty="0" smtClean="0"/>
              <a:t> the due date for 1095-B until March 2, 2017</a:t>
            </a:r>
            <a:endParaRPr lang="en-US" altLang="en-US" dirty="0"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34EE92F-8D05-439D-9404-2A13FC41CE85}" type="slidenum">
              <a:rPr lang="en-US" altLang="en-US" smtClean="0">
                <a:solidFill>
                  <a:srgbClr val="000000"/>
                </a:solidFill>
              </a:rPr>
              <a:pPr/>
              <a:t>15</a:t>
            </a:fld>
            <a:endParaRPr lang="en-US" altLang="en-US" dirty="0" smtClean="0">
              <a:solidFill>
                <a:srgbClr val="000000"/>
              </a:solidFill>
            </a:endParaRPr>
          </a:p>
        </p:txBody>
      </p:sp>
    </p:spTree>
    <p:extLst>
      <p:ext uri="{BB962C8B-B14F-4D97-AF65-F5344CB8AC3E}">
        <p14:creationId xmlns:p14="http://schemas.microsoft.com/office/powerpoint/2010/main" val="2395375154"/>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92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EF00316-30C5-4996-B6D9-0AE970E4A475}" type="slidenum">
              <a:rPr lang="en-US" altLang="en-US" smtClean="0"/>
              <a:pPr/>
              <a:t>163</a:t>
            </a:fld>
            <a:endParaRPr lang="en-US" altLang="en-US" dirty="0" smtClean="0"/>
          </a:p>
        </p:txBody>
      </p:sp>
    </p:spTree>
    <p:extLst>
      <p:ext uri="{BB962C8B-B14F-4D97-AF65-F5344CB8AC3E}">
        <p14:creationId xmlns:p14="http://schemas.microsoft.com/office/powerpoint/2010/main" val="2562351096"/>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4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If APTC was granted with respect to the unlawfully present individual, the entire APTC for that</a:t>
            </a:r>
            <a:r>
              <a:rPr lang="en-US" altLang="en-US" baseline="0" dirty="0" smtClean="0"/>
              <a:t> person </a:t>
            </a:r>
            <a:r>
              <a:rPr lang="en-US" altLang="en-US" dirty="0" smtClean="0"/>
              <a:t>must be repaid – no cap</a:t>
            </a:r>
          </a:p>
          <a:p>
            <a:r>
              <a:rPr lang="en-US" altLang="en-US" dirty="0" smtClean="0"/>
              <a:t>Lawfully present coverage family members’ APTC repayment (if any) can be capped</a:t>
            </a:r>
          </a:p>
        </p:txBody>
      </p:sp>
      <p:sp>
        <p:nvSpPr>
          <p:cNvPr id="294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92D1FCF-A536-441C-81F1-5EEE4B7810F5}" type="slidenum">
              <a:rPr lang="en-US" altLang="en-US" smtClean="0">
                <a:latin typeface="Arial" panose="020B0604020202020204" pitchFamily="34" charset="0"/>
              </a:rPr>
              <a:pPr/>
              <a:t>164</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106628443"/>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Usually, PTC cannot be claimed for a month later than the month after government coverage is approved. </a:t>
            </a:r>
          </a:p>
          <a:p>
            <a:pPr eaLnBrk="1" hangingPunct="1">
              <a:spcBef>
                <a:spcPct val="0"/>
              </a:spcBef>
            </a:pPr>
            <a:r>
              <a:rPr lang="en-US" altLang="en-US" dirty="0" smtClean="0"/>
              <a:t>If government coverage is granted retroactively, PTC can still be claimed until the month following the coverage determination</a:t>
            </a:r>
          </a:p>
        </p:txBody>
      </p:sp>
      <p:sp>
        <p:nvSpPr>
          <p:cNvPr id="296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B8F76B0-29D9-4BE6-BB5F-E8ADF66157E0}" type="slidenum">
              <a:rPr lang="en-US" altLang="en-US" smtClean="0"/>
              <a:pPr/>
              <a:t>165</a:t>
            </a:fld>
            <a:endParaRPr lang="en-US" altLang="en-US" dirty="0" smtClean="0"/>
          </a:p>
        </p:txBody>
      </p:sp>
    </p:spTree>
    <p:extLst>
      <p:ext uri="{BB962C8B-B14F-4D97-AF65-F5344CB8AC3E}">
        <p14:creationId xmlns:p14="http://schemas.microsoft.com/office/powerpoint/2010/main" val="1214079605"/>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9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TP cannot claim PTC for a nondependent</a:t>
            </a:r>
          </a:p>
          <a:p>
            <a:r>
              <a:rPr lang="en-US" altLang="en-US" dirty="0" smtClean="0"/>
              <a:t>Result is that all APTC will need to be repaid as not a member of the tax family</a:t>
            </a:r>
          </a:p>
        </p:txBody>
      </p:sp>
      <p:sp>
        <p:nvSpPr>
          <p:cNvPr id="299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3C7C013-02D1-469D-B45E-07312EE06582}" type="slidenum">
              <a:rPr lang="en-US" altLang="en-US" smtClean="0">
                <a:latin typeface="Arial" panose="020B0604020202020204" pitchFamily="34" charset="0"/>
              </a:rPr>
              <a:pPr/>
              <a:t>166</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7385912"/>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1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301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3031ADD-46AB-4087-AC8B-E3A8543E8564}" type="slidenum">
              <a:rPr lang="en-US" altLang="en-US" smtClean="0">
                <a:latin typeface="Arial" panose="020B0604020202020204" pitchFamily="34" charset="0"/>
              </a:rPr>
              <a:pPr/>
              <a:t>167</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191188714"/>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3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Child would likely have been eligible for CHIP and marketplace should have denied APTC, depending on how the questions were answered</a:t>
            </a:r>
          </a:p>
        </p:txBody>
      </p:sp>
      <p:sp>
        <p:nvSpPr>
          <p:cNvPr id="303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EDB6F63-2E27-4E47-81CE-1478E197DB95}" type="slidenum">
              <a:rPr lang="en-US" altLang="en-US" smtClean="0">
                <a:latin typeface="Arial" panose="020B0604020202020204" pitchFamily="34" charset="0"/>
              </a:rPr>
              <a:pPr/>
              <a:t>168</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75238203"/>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5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305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FCEDC1C-A752-49D3-A3C9-4A2E84F15F76}" type="slidenum">
              <a:rPr lang="en-US" altLang="en-US" smtClean="0">
                <a:latin typeface="Arial" panose="020B0604020202020204" pitchFamily="34" charset="0"/>
              </a:rPr>
              <a:pPr/>
              <a:t>169</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1376922"/>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The 400% is exact; anything less than 400% is not 400%</a:t>
            </a:r>
          </a:p>
          <a:p>
            <a:pPr eaLnBrk="1" hangingPunct="1">
              <a:spcBef>
                <a:spcPct val="0"/>
              </a:spcBef>
            </a:pPr>
            <a:r>
              <a:rPr lang="en-US" altLang="en-US" dirty="0" smtClean="0"/>
              <a:t>For example 399.8% is not 400%</a:t>
            </a:r>
          </a:p>
          <a:p>
            <a:pPr eaLnBrk="1" hangingPunct="1">
              <a:spcBef>
                <a:spcPct val="0"/>
              </a:spcBef>
            </a:pPr>
            <a:r>
              <a:rPr lang="en-US" altLang="en-US" dirty="0" smtClean="0"/>
              <a:t>Form instructions say to use 401 for anything over 400 on 8962 line 5, so tax</a:t>
            </a:r>
            <a:r>
              <a:rPr lang="en-US" altLang="en-US" baseline="0" dirty="0" smtClean="0"/>
              <a:t> form</a:t>
            </a:r>
            <a:r>
              <a:rPr lang="en-US" altLang="en-US" dirty="0" smtClean="0"/>
              <a:t> simply show 401 (not the actual % of FPL)</a:t>
            </a:r>
          </a:p>
        </p:txBody>
      </p:sp>
      <p:sp>
        <p:nvSpPr>
          <p:cNvPr id="307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458B595-D562-4915-9D1C-3E560D616F31}" type="slidenum">
              <a:rPr lang="en-US" altLang="en-US" smtClean="0"/>
              <a:pPr/>
              <a:t>170</a:t>
            </a:fld>
            <a:endParaRPr lang="en-US" altLang="en-US" dirty="0" smtClean="0"/>
          </a:p>
        </p:txBody>
      </p:sp>
    </p:spTree>
    <p:extLst>
      <p:ext uri="{BB962C8B-B14F-4D97-AF65-F5344CB8AC3E}">
        <p14:creationId xmlns:p14="http://schemas.microsoft.com/office/powerpoint/2010/main" val="1080512648"/>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9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09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3476D57-9A83-4AB9-AF35-D0AA9DC29C04}" type="slidenum">
              <a:rPr lang="en-US" altLang="en-US" smtClean="0"/>
              <a:pPr/>
              <a:t>171</a:t>
            </a:fld>
            <a:endParaRPr lang="en-US" altLang="en-US" dirty="0" smtClean="0"/>
          </a:p>
        </p:txBody>
      </p:sp>
    </p:spTree>
    <p:extLst>
      <p:ext uri="{BB962C8B-B14F-4D97-AF65-F5344CB8AC3E}">
        <p14:creationId xmlns:p14="http://schemas.microsoft.com/office/powerpoint/2010/main" val="1076974116"/>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1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The test to see which education benefit is better includes the use of scholarships or grants to pay qualified education expenses (the grant is excluded from income) or to pay for other expenses, such as room and board. The latter situation may create a filing requirement for the student and there may be ACA implications.</a:t>
            </a:r>
          </a:p>
        </p:txBody>
      </p:sp>
      <p:sp>
        <p:nvSpPr>
          <p:cNvPr id="311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F4211DE-1504-4967-81DE-93AA3541AD5D}" type="slidenum">
              <a:rPr lang="en-US" altLang="en-US" smtClean="0"/>
              <a:pPr/>
              <a:t>172</a:t>
            </a:fld>
            <a:endParaRPr lang="en-US" altLang="en-US" dirty="0" smtClean="0"/>
          </a:p>
        </p:txBody>
      </p:sp>
    </p:spTree>
    <p:extLst>
      <p:ext uri="{BB962C8B-B14F-4D97-AF65-F5344CB8AC3E}">
        <p14:creationId xmlns:p14="http://schemas.microsoft.com/office/powerpoint/2010/main" val="3989056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Note that Medicare Part A is MEC; if TP has Part B, normally will also have Part A</a:t>
            </a: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536ADC3-7968-4747-812F-F9AE521497A4}" type="slidenum">
              <a:rPr lang="en-US" altLang="en-US" smtClean="0"/>
              <a:pPr/>
              <a:t>16</a:t>
            </a:fld>
            <a:endParaRPr lang="en-US" altLang="en-US" dirty="0" smtClean="0"/>
          </a:p>
        </p:txBody>
      </p:sp>
    </p:spTree>
    <p:extLst>
      <p:ext uri="{BB962C8B-B14F-4D97-AF65-F5344CB8AC3E}">
        <p14:creationId xmlns:p14="http://schemas.microsoft.com/office/powerpoint/2010/main" val="3905346196"/>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3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If both spouses are on a single policy, each is allocated 50% of the APTC (TP cannot elect a different percentage) – see 8962 instructions</a:t>
            </a:r>
          </a:p>
          <a:p>
            <a:r>
              <a:rPr lang="en-US" altLang="en-US" dirty="0" smtClean="0"/>
              <a:t>Must complete the shared allocation (Part IV) to show only 50% claimed and the SSN of the other spouse</a:t>
            </a:r>
          </a:p>
          <a:p>
            <a:r>
              <a:rPr lang="en-US" altLang="en-US" dirty="0" smtClean="0"/>
              <a:t>Will need to look up the proper SLCSP if any PTC can be claimed, e.g. one spouse is able to claim HoH or is abused/abandoned</a:t>
            </a:r>
          </a:p>
          <a:p>
            <a:r>
              <a:rPr lang="en-US" altLang="en-US" dirty="0" smtClean="0"/>
              <a:t>They are not allowed PTC, but the cap can apply to the APTC that must be repaid</a:t>
            </a:r>
          </a:p>
        </p:txBody>
      </p:sp>
      <p:sp>
        <p:nvSpPr>
          <p:cNvPr id="313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D97CC7C-7112-4BF7-BFC3-8FF088B36C04}" type="slidenum">
              <a:rPr lang="en-US" altLang="en-US" smtClean="0">
                <a:latin typeface="Arial" panose="020B0604020202020204" pitchFamily="34" charset="0"/>
              </a:rPr>
              <a:pPr/>
              <a:t>173</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333287762"/>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5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315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A954BF5-7FC9-4192-A6B2-B646D7ABEFB1}" type="slidenum">
              <a:rPr lang="en-US" altLang="en-US" smtClean="0">
                <a:latin typeface="Arial" panose="020B0604020202020204" pitchFamily="34" charset="0"/>
              </a:rPr>
              <a:pPr/>
              <a:t>174</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076441204"/>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5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315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A954BF5-7FC9-4192-A6B2-B646D7ABEFB1}" type="slidenum">
              <a:rPr lang="en-US" altLang="en-US" smtClean="0">
                <a:latin typeface="Arial" panose="020B0604020202020204" pitchFamily="34" charset="0"/>
              </a:rPr>
              <a:pPr/>
              <a:t>175</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754280347"/>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17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80C7422-201A-4594-B682-D7930DCCA9E9}" type="slidenum">
              <a:rPr lang="en-US" altLang="en-US" smtClean="0"/>
              <a:pPr/>
              <a:t>176</a:t>
            </a:fld>
            <a:endParaRPr lang="en-US" altLang="en-US" dirty="0" smtClean="0"/>
          </a:p>
        </p:txBody>
      </p:sp>
    </p:spTree>
    <p:extLst>
      <p:ext uri="{BB962C8B-B14F-4D97-AF65-F5344CB8AC3E}">
        <p14:creationId xmlns:p14="http://schemas.microsoft.com/office/powerpoint/2010/main" val="1033730168"/>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9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319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BA1DEAF-F79F-44A1-BF98-7B8A499186ED}" type="slidenum">
              <a:rPr lang="en-US" altLang="en-US" smtClean="0">
                <a:latin typeface="Arial" panose="020B0604020202020204" pitchFamily="34" charset="0"/>
              </a:rPr>
              <a:pPr/>
              <a:t>177</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085278025"/>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1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Example: separately, one or the other was eligible for PTC but together are over 400% FPL.</a:t>
            </a:r>
          </a:p>
        </p:txBody>
      </p:sp>
      <p:sp>
        <p:nvSpPr>
          <p:cNvPr id="321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D206FC6-1F2A-48EB-8F91-EEC9995A02EC}" type="slidenum">
              <a:rPr lang="en-US" altLang="en-US" smtClean="0"/>
              <a:pPr/>
              <a:t>178</a:t>
            </a:fld>
            <a:endParaRPr lang="en-US" altLang="en-US" dirty="0" smtClean="0"/>
          </a:p>
        </p:txBody>
      </p:sp>
    </p:spTree>
    <p:extLst>
      <p:ext uri="{BB962C8B-B14F-4D97-AF65-F5344CB8AC3E}">
        <p14:creationId xmlns:p14="http://schemas.microsoft.com/office/powerpoint/2010/main" val="118727112"/>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3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323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CEEBC45-227C-4067-BA5E-ADADFF1839DB}" type="slidenum">
              <a:rPr lang="en-US" altLang="en-US" smtClean="0">
                <a:latin typeface="Arial" panose="020B0604020202020204" pitchFamily="34" charset="0"/>
              </a:rPr>
              <a:pPr/>
              <a:t>179</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944298308"/>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5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25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4E69275-FA2C-49EA-8080-9A293015E750}" type="slidenum">
              <a:rPr lang="en-US" altLang="en-US" smtClean="0"/>
              <a:pPr/>
              <a:t>180</a:t>
            </a:fld>
            <a:endParaRPr lang="en-US" altLang="en-US" dirty="0" smtClean="0"/>
          </a:p>
        </p:txBody>
      </p:sp>
    </p:spTree>
    <p:extLst>
      <p:ext uri="{BB962C8B-B14F-4D97-AF65-F5344CB8AC3E}">
        <p14:creationId xmlns:p14="http://schemas.microsoft.com/office/powerpoint/2010/main" val="3180233982"/>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27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2305845-8F5D-4586-87D0-F17E4F9D3F23}" type="slidenum">
              <a:rPr lang="en-US" altLang="en-US" smtClean="0">
                <a:solidFill>
                  <a:srgbClr val="000000"/>
                </a:solidFill>
              </a:rPr>
              <a:pPr/>
              <a:t>181</a:t>
            </a:fld>
            <a:endParaRPr lang="en-US" altLang="en-US" dirty="0" smtClean="0">
              <a:solidFill>
                <a:srgbClr val="000000"/>
              </a:solidFill>
            </a:endParaRPr>
          </a:p>
        </p:txBody>
      </p:sp>
    </p:spTree>
    <p:extLst>
      <p:ext uri="{BB962C8B-B14F-4D97-AF65-F5344CB8AC3E}">
        <p14:creationId xmlns:p14="http://schemas.microsoft.com/office/powerpoint/2010/main" val="799734195"/>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9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Judy would ineligible for PTC starting with the first full month of government coverage, August – Pub 4491, p. 3-11 TIP</a:t>
            </a:r>
          </a:p>
          <a:p>
            <a:pPr eaLnBrk="1" hangingPunct="1">
              <a:spcBef>
                <a:spcPct val="0"/>
              </a:spcBef>
            </a:pPr>
            <a:r>
              <a:rPr lang="en-US" altLang="en-US" dirty="0" smtClean="0"/>
              <a:t>If Judy got a partial month refund for July, would still be eligible for PTC since she is eligible on July 1</a:t>
            </a:r>
          </a:p>
        </p:txBody>
      </p:sp>
      <p:sp>
        <p:nvSpPr>
          <p:cNvPr id="329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70C0082-C979-46E4-A589-F20CB4AD964B}" type="slidenum">
              <a:rPr lang="en-US" altLang="en-US" smtClean="0"/>
              <a:pPr/>
              <a:t>182</a:t>
            </a:fld>
            <a:endParaRPr lang="en-US" altLang="en-US" dirty="0" smtClean="0"/>
          </a:p>
        </p:txBody>
      </p:sp>
    </p:spTree>
    <p:extLst>
      <p:ext uri="{BB962C8B-B14F-4D97-AF65-F5344CB8AC3E}">
        <p14:creationId xmlns:p14="http://schemas.microsoft.com/office/powerpoint/2010/main" val="14828255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The requirement for this information from taxpayers needs to be communicated in advance.</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AAF7ECF-77CC-45D8-9BCA-AA702D46CDBE}" type="slidenum">
              <a:rPr lang="en-US" altLang="en-US" smtClean="0">
                <a:solidFill>
                  <a:srgbClr val="000000"/>
                </a:solidFill>
              </a:rPr>
              <a:pPr/>
              <a:t>17</a:t>
            </a:fld>
            <a:endParaRPr lang="en-US" altLang="en-US" dirty="0" smtClean="0">
              <a:solidFill>
                <a:srgbClr val="000000"/>
              </a:solidFill>
            </a:endParaRPr>
          </a:p>
        </p:txBody>
      </p:sp>
    </p:spTree>
    <p:extLst>
      <p:ext uri="{BB962C8B-B14F-4D97-AF65-F5344CB8AC3E}">
        <p14:creationId xmlns:p14="http://schemas.microsoft.com/office/powerpoint/2010/main" val="488816626"/>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1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50913" eaLnBrk="1" hangingPunct="1">
              <a:spcBef>
                <a:spcPct val="0"/>
              </a:spcBef>
            </a:pPr>
            <a:endParaRPr lang="en-US" altLang="en-US" dirty="0" smtClean="0"/>
          </a:p>
        </p:txBody>
      </p:sp>
      <p:sp>
        <p:nvSpPr>
          <p:cNvPr id="331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9556D71-3F85-42D9-88CC-C33193AD944D}" type="slidenum">
              <a:rPr lang="en-US" altLang="en-US" smtClean="0">
                <a:solidFill>
                  <a:srgbClr val="000000"/>
                </a:solidFill>
              </a:rPr>
              <a:pPr/>
              <a:t>183</a:t>
            </a:fld>
            <a:endParaRPr lang="en-US" altLang="en-US" dirty="0" smtClean="0">
              <a:solidFill>
                <a:srgbClr val="000000"/>
              </a:solidFill>
            </a:endParaRPr>
          </a:p>
        </p:txBody>
      </p:sp>
    </p:spTree>
    <p:extLst>
      <p:ext uri="{BB962C8B-B14F-4D97-AF65-F5344CB8AC3E}">
        <p14:creationId xmlns:p14="http://schemas.microsoft.com/office/powerpoint/2010/main" val="1479707269"/>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3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33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2EF04FC-8E5B-4FFD-AF50-DE4FB3606414}" type="slidenum">
              <a:rPr lang="en-US" altLang="en-US" smtClean="0"/>
              <a:pPr/>
              <a:t>184</a:t>
            </a:fld>
            <a:endParaRPr lang="en-US" altLang="en-US" dirty="0" smtClean="0"/>
          </a:p>
        </p:txBody>
      </p:sp>
    </p:spTree>
    <p:extLst>
      <p:ext uri="{BB962C8B-B14F-4D97-AF65-F5344CB8AC3E}">
        <p14:creationId xmlns:p14="http://schemas.microsoft.com/office/powerpoint/2010/main" val="4224197500"/>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5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35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1D02358-859A-4522-8886-523C45A8B620}" type="slidenum">
              <a:rPr lang="en-US" altLang="en-US" smtClean="0"/>
              <a:pPr/>
              <a:t>185</a:t>
            </a:fld>
            <a:endParaRPr lang="en-US" altLang="en-US" dirty="0" smtClean="0"/>
          </a:p>
        </p:txBody>
      </p:sp>
    </p:spTree>
    <p:extLst>
      <p:ext uri="{BB962C8B-B14F-4D97-AF65-F5344CB8AC3E}">
        <p14:creationId xmlns:p14="http://schemas.microsoft.com/office/powerpoint/2010/main" val="3336004556"/>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37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B517E9F-75F3-45D8-BC4C-6FD985DAF19B}" type="slidenum">
              <a:rPr lang="en-US" altLang="en-US" smtClean="0"/>
              <a:pPr/>
              <a:t>186</a:t>
            </a:fld>
            <a:endParaRPr lang="en-US" altLang="en-US" dirty="0" smtClean="0"/>
          </a:p>
        </p:txBody>
      </p:sp>
    </p:spTree>
    <p:extLst>
      <p:ext uri="{BB962C8B-B14F-4D97-AF65-F5344CB8AC3E}">
        <p14:creationId xmlns:p14="http://schemas.microsoft.com/office/powerpoint/2010/main" val="3087757728"/>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9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39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ADEAA99-0450-4545-AED5-774100AA72A2}" type="slidenum">
              <a:rPr lang="en-US" altLang="en-US" smtClean="0"/>
              <a:pPr/>
              <a:t>187</a:t>
            </a:fld>
            <a:endParaRPr lang="en-US" altLang="en-US" dirty="0" smtClean="0"/>
          </a:p>
        </p:txBody>
      </p:sp>
    </p:spTree>
    <p:extLst>
      <p:ext uri="{BB962C8B-B14F-4D97-AF65-F5344CB8AC3E}">
        <p14:creationId xmlns:p14="http://schemas.microsoft.com/office/powerpoint/2010/main" val="1953399331"/>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2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42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3F0352A-423C-4EC5-B164-1BF5A2179BCA}" type="slidenum">
              <a:rPr lang="en-US" altLang="en-US" smtClean="0"/>
              <a:pPr/>
              <a:t>188</a:t>
            </a:fld>
            <a:endParaRPr lang="en-US" altLang="en-US" dirty="0" smtClean="0"/>
          </a:p>
        </p:txBody>
      </p:sp>
    </p:spTree>
    <p:extLst>
      <p:ext uri="{BB962C8B-B14F-4D97-AF65-F5344CB8AC3E}">
        <p14:creationId xmlns:p14="http://schemas.microsoft.com/office/powerpoint/2010/main" val="541746130"/>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4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44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86FE168-CB3F-43F9-BE23-12F4D187D933}" type="slidenum">
              <a:rPr lang="en-US" altLang="en-US" smtClean="0"/>
              <a:pPr/>
              <a:t>189</a:t>
            </a:fld>
            <a:endParaRPr lang="en-US" altLang="en-US" dirty="0" smtClean="0"/>
          </a:p>
        </p:txBody>
      </p:sp>
    </p:spTree>
    <p:extLst>
      <p:ext uri="{BB962C8B-B14F-4D97-AF65-F5344CB8AC3E}">
        <p14:creationId xmlns:p14="http://schemas.microsoft.com/office/powerpoint/2010/main" val="1119803062"/>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6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Updates during the year are key so that there isn’t a large difference in the PTC at the end of the year.</a:t>
            </a:r>
          </a:p>
        </p:txBody>
      </p:sp>
      <p:sp>
        <p:nvSpPr>
          <p:cNvPr id="346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CC0DCBF-337D-43A4-B437-04A505F0E952}" type="slidenum">
              <a:rPr lang="en-US" altLang="en-US" smtClean="0">
                <a:solidFill>
                  <a:srgbClr val="000000"/>
                </a:solidFill>
              </a:rPr>
              <a:pPr/>
              <a:t>190</a:t>
            </a:fld>
            <a:endParaRPr lang="en-US" altLang="en-US" dirty="0" smtClean="0">
              <a:solidFill>
                <a:srgbClr val="000000"/>
              </a:solidFill>
            </a:endParaRPr>
          </a:p>
        </p:txBody>
      </p:sp>
    </p:spTree>
    <p:extLst>
      <p:ext uri="{BB962C8B-B14F-4D97-AF65-F5344CB8AC3E}">
        <p14:creationId xmlns:p14="http://schemas.microsoft.com/office/powerpoint/2010/main" val="3253137896"/>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48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C9FE02C-2009-47CD-A853-43CDAA29E2CE}" type="slidenum">
              <a:rPr lang="en-US" altLang="en-US" smtClean="0">
                <a:solidFill>
                  <a:srgbClr val="000000"/>
                </a:solidFill>
              </a:rPr>
              <a:pPr/>
              <a:t>191</a:t>
            </a:fld>
            <a:endParaRPr lang="en-US" altLang="en-US" dirty="0" smtClean="0">
              <a:solidFill>
                <a:srgbClr val="000000"/>
              </a:solidFill>
            </a:endParaRPr>
          </a:p>
        </p:txBody>
      </p:sp>
    </p:spTree>
    <p:extLst>
      <p:ext uri="{BB962C8B-B14F-4D97-AF65-F5344CB8AC3E}">
        <p14:creationId xmlns:p14="http://schemas.microsoft.com/office/powerpoint/2010/main" val="1255079266"/>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0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50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7B5979F-F8FB-485A-8BAC-A2699CEFA094}" type="slidenum">
              <a:rPr lang="en-US" altLang="en-US" smtClean="0"/>
              <a:pPr/>
              <a:t>192</a:t>
            </a:fld>
            <a:endParaRPr lang="en-US" altLang="en-US" dirty="0" smtClean="0"/>
          </a:p>
        </p:txBody>
      </p:sp>
    </p:spTree>
    <p:extLst>
      <p:ext uri="{BB962C8B-B14F-4D97-AF65-F5344CB8AC3E}">
        <p14:creationId xmlns:p14="http://schemas.microsoft.com/office/powerpoint/2010/main" val="12116884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50913" eaLnBrk="1" hangingPunct="1">
              <a:spcBef>
                <a:spcPct val="0"/>
              </a:spcBef>
            </a:pPr>
            <a:endParaRPr lang="en-US" altLang="en-US" b="1" dirty="0" smtClean="0"/>
          </a:p>
          <a:p>
            <a:pPr defTabSz="950913" eaLnBrk="1" hangingPunct="1">
              <a:spcBef>
                <a:spcPct val="0"/>
              </a:spcBef>
              <a:buFontTx/>
              <a:buAutoNum type="arabicPeriod"/>
            </a:pPr>
            <a:endParaRPr lang="en-US" altLang="en-US" dirty="0" smtClean="0"/>
          </a:p>
          <a:p>
            <a:pPr defTabSz="950913" eaLnBrk="1" hangingPunct="1">
              <a:spcBef>
                <a:spcPct val="0"/>
              </a:spcBef>
            </a:pPr>
            <a:endParaRPr lang="en-US" altLang="en-US" dirty="0"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209DD69-8B92-4002-8198-EEA37EAB24B8}" type="slidenum">
              <a:rPr lang="en-US" altLang="en-US" smtClean="0">
                <a:solidFill>
                  <a:srgbClr val="000000"/>
                </a:solidFill>
              </a:rPr>
              <a:pPr/>
              <a:t>18</a:t>
            </a:fld>
            <a:endParaRPr lang="en-US" altLang="en-US" dirty="0" smtClean="0">
              <a:solidFill>
                <a:srgbClr val="000000"/>
              </a:solidFill>
            </a:endParaRPr>
          </a:p>
        </p:txBody>
      </p:sp>
    </p:spTree>
    <p:extLst>
      <p:ext uri="{BB962C8B-B14F-4D97-AF65-F5344CB8AC3E}">
        <p14:creationId xmlns:p14="http://schemas.microsoft.com/office/powerpoint/2010/main" val="42475707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BFE66D9-D050-4D11-B2EC-718B7B9DFB5F}" type="slidenum">
              <a:rPr lang="en-US" altLang="en-US" smtClean="0"/>
              <a:pPr/>
              <a:t>19</a:t>
            </a:fld>
            <a:endParaRPr lang="en-US" altLang="en-US" dirty="0" smtClean="0"/>
          </a:p>
        </p:txBody>
      </p:sp>
    </p:spTree>
    <p:extLst>
      <p:ext uri="{BB962C8B-B14F-4D97-AF65-F5344CB8AC3E}">
        <p14:creationId xmlns:p14="http://schemas.microsoft.com/office/powerpoint/2010/main" val="1059796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For new volunteers, it is recommended that the training be spread over two days</a:t>
            </a:r>
          </a:p>
          <a:p>
            <a:pPr eaLnBrk="1" hangingPunct="1">
              <a:spcBef>
                <a:spcPct val="0"/>
              </a:spcBef>
            </a:pPr>
            <a:r>
              <a:rPr lang="en-US" altLang="en-US" dirty="0" smtClean="0"/>
              <a:t>For returning volunteers, it is suggested that all the material be covered as a good refresher</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7D03F53-2CC3-49AE-AC5A-99CD81636A53}" type="slidenum">
              <a:rPr lang="en-US" altLang="en-US" smtClean="0"/>
              <a:pPr/>
              <a:t>2</a:t>
            </a:fld>
            <a:endParaRPr lang="en-US" altLang="en-US" dirty="0" smtClean="0"/>
          </a:p>
        </p:txBody>
      </p:sp>
    </p:spTree>
    <p:extLst>
      <p:ext uri="{BB962C8B-B14F-4D97-AF65-F5344CB8AC3E}">
        <p14:creationId xmlns:p14="http://schemas.microsoft.com/office/powerpoint/2010/main" val="21978543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4757024-EBE7-4826-BE95-996C229D53FA}" type="slidenum">
              <a:rPr lang="en-US" altLang="en-US" smtClean="0"/>
              <a:pPr/>
              <a:t>20</a:t>
            </a:fld>
            <a:endParaRPr lang="en-US" altLang="en-US" dirty="0" smtClean="0"/>
          </a:p>
        </p:txBody>
      </p:sp>
    </p:spTree>
    <p:extLst>
      <p:ext uri="{BB962C8B-B14F-4D97-AF65-F5344CB8AC3E}">
        <p14:creationId xmlns:p14="http://schemas.microsoft.com/office/powerpoint/2010/main" val="7992283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Do not confuse “government” (the employer) with government-sponsored coverage, such as Medicare, Medicaid, TRICARE, VA comprehensive and CHIPS</a:t>
            </a:r>
          </a:p>
          <a:p>
            <a:pPr eaLnBrk="1" hangingPunct="1">
              <a:spcBef>
                <a:spcPct val="0"/>
              </a:spcBef>
            </a:pPr>
            <a:r>
              <a:rPr lang="en-US" altLang="en-US" dirty="0" smtClean="0"/>
              <a:t>Military members are covered by TRICARE</a:t>
            </a: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9CA959A-8CB0-4D70-BBB9-0F2C475EECC6}" type="slidenum">
              <a:rPr lang="en-US" altLang="en-US" smtClean="0"/>
              <a:pPr/>
              <a:t>21</a:t>
            </a:fld>
            <a:endParaRPr lang="en-US" altLang="en-US" dirty="0" smtClean="0"/>
          </a:p>
        </p:txBody>
      </p:sp>
    </p:spTree>
    <p:extLst>
      <p:ext uri="{BB962C8B-B14F-4D97-AF65-F5344CB8AC3E}">
        <p14:creationId xmlns:p14="http://schemas.microsoft.com/office/powerpoint/2010/main" val="35060450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Discuss: Who is a taxpayer?</a:t>
            </a:r>
          </a:p>
          <a:p>
            <a:pPr eaLnBrk="1" hangingPunct="1">
              <a:spcBef>
                <a:spcPct val="0"/>
              </a:spcBef>
            </a:pPr>
            <a:r>
              <a:rPr lang="en-US" altLang="en-US" dirty="0" smtClean="0"/>
              <a:t>Person subject to the internal revenue laws – that is, required to file a return or actually files a return to claim a refundable credit</a:t>
            </a:r>
          </a:p>
          <a:p>
            <a:pPr eaLnBrk="1" hangingPunct="1">
              <a:spcBef>
                <a:spcPct val="0"/>
              </a:spcBef>
            </a:pPr>
            <a:r>
              <a:rPr lang="en-US" altLang="en-US" dirty="0" smtClean="0"/>
              <a:t>Filing just to get withholding or estimated payments back does not make a taxpayer</a:t>
            </a:r>
          </a:p>
          <a:p>
            <a:pPr eaLnBrk="1" hangingPunct="1">
              <a:spcBef>
                <a:spcPct val="0"/>
              </a:spcBef>
            </a:pPr>
            <a:endParaRPr lang="en-US" altLang="en-US" dirty="0"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5FABFBC-4304-4D08-ADF6-1402473191C0}" type="slidenum">
              <a:rPr lang="en-US" altLang="en-US" smtClean="0"/>
              <a:pPr/>
              <a:t>22</a:t>
            </a:fld>
            <a:endParaRPr lang="en-US" altLang="en-US" dirty="0" smtClean="0"/>
          </a:p>
        </p:txBody>
      </p:sp>
    </p:spTree>
    <p:extLst>
      <p:ext uri="{BB962C8B-B14F-4D97-AF65-F5344CB8AC3E}">
        <p14:creationId xmlns:p14="http://schemas.microsoft.com/office/powerpoint/2010/main" val="9018112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83BFDA8-FFEF-48A5-8C9B-7913FCA18390}" type="slidenum">
              <a:rPr lang="en-US" altLang="en-US" smtClean="0"/>
              <a:pPr/>
              <a:t>23</a:t>
            </a:fld>
            <a:endParaRPr lang="en-US" altLang="en-US" dirty="0" smtClean="0"/>
          </a:p>
        </p:txBody>
      </p:sp>
    </p:spTree>
    <p:extLst>
      <p:ext uri="{BB962C8B-B14F-4D97-AF65-F5344CB8AC3E}">
        <p14:creationId xmlns:p14="http://schemas.microsoft.com/office/powerpoint/2010/main" val="31341193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Counselors do not need to list the could-be dependent on the return nor claim an exemption for them</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6382700-E5DA-4DF8-90B0-F8B884C99BF4}" type="slidenum">
              <a:rPr lang="en-US" altLang="en-US" smtClean="0"/>
              <a:pPr/>
              <a:t>24</a:t>
            </a:fld>
            <a:endParaRPr lang="en-US" altLang="en-US" dirty="0" smtClean="0"/>
          </a:p>
        </p:txBody>
      </p:sp>
    </p:spTree>
    <p:extLst>
      <p:ext uri="{BB962C8B-B14F-4D97-AF65-F5344CB8AC3E}">
        <p14:creationId xmlns:p14="http://schemas.microsoft.com/office/powerpoint/2010/main" val="15555497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039258-6E41-49D8-B641-42016F6A2925}" type="slidenum">
              <a:rPr lang="en-US" altLang="en-US" smtClean="0"/>
              <a:pPr/>
              <a:t>25</a:t>
            </a:fld>
            <a:endParaRPr lang="en-US" altLang="en-US" dirty="0" smtClean="0"/>
          </a:p>
        </p:txBody>
      </p:sp>
    </p:spTree>
    <p:extLst>
      <p:ext uri="{BB962C8B-B14F-4D97-AF65-F5344CB8AC3E}">
        <p14:creationId xmlns:p14="http://schemas.microsoft.com/office/powerpoint/2010/main" val="37121498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039258-6E41-49D8-B641-42016F6A2925}" type="slidenum">
              <a:rPr lang="en-US" altLang="en-US" smtClean="0"/>
              <a:pPr/>
              <a:t>26</a:t>
            </a:fld>
            <a:endParaRPr lang="en-US" altLang="en-US" dirty="0" smtClean="0"/>
          </a:p>
        </p:txBody>
      </p:sp>
    </p:spTree>
    <p:extLst>
      <p:ext uri="{BB962C8B-B14F-4D97-AF65-F5344CB8AC3E}">
        <p14:creationId xmlns:p14="http://schemas.microsoft.com/office/powerpoint/2010/main" val="5922344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5E13F3C-EFFD-4150-974F-9EAC85CB5516}" type="slidenum">
              <a:rPr lang="en-US" altLang="en-US" smtClean="0"/>
              <a:pPr/>
              <a:t>27</a:t>
            </a:fld>
            <a:endParaRPr lang="en-US" altLang="en-US" dirty="0" smtClean="0"/>
          </a:p>
        </p:txBody>
      </p:sp>
    </p:spTree>
    <p:extLst>
      <p:ext uri="{BB962C8B-B14F-4D97-AF65-F5344CB8AC3E}">
        <p14:creationId xmlns:p14="http://schemas.microsoft.com/office/powerpoint/2010/main" val="24462679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If newborns/adoptees or decedents</a:t>
            </a:r>
            <a:r>
              <a:rPr lang="en-US" altLang="en-US" baseline="0" dirty="0" smtClean="0"/>
              <a:t> had coverage for the full months they lived with the tax family and everyone else on the return had coverage for the full year, then everyone had the coverage they needed and no exemption is needed</a:t>
            </a:r>
            <a:endParaRPr lang="en-US" altLang="en-US" dirty="0"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3CE48BA-370D-4BC6-B200-F435D8115D27}" type="slidenum">
              <a:rPr lang="en-US" altLang="en-US" smtClean="0">
                <a:solidFill>
                  <a:srgbClr val="000000"/>
                </a:solidFill>
              </a:rPr>
              <a:pPr/>
              <a:t>28</a:t>
            </a:fld>
            <a:endParaRPr lang="en-US" altLang="en-US" dirty="0" smtClean="0">
              <a:solidFill>
                <a:srgbClr val="000000"/>
              </a:solidFill>
            </a:endParaRPr>
          </a:p>
        </p:txBody>
      </p:sp>
    </p:spTree>
    <p:extLst>
      <p:ext uri="{BB962C8B-B14F-4D97-AF65-F5344CB8AC3E}">
        <p14:creationId xmlns:p14="http://schemas.microsoft.com/office/powerpoint/2010/main" val="33100561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Seniors on Medicare generally fall in this scenario</a:t>
            </a: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E046BA3-CBC1-4E1A-A172-DD749AD69AA1}" type="slidenum">
              <a:rPr lang="en-US" altLang="en-US" smtClean="0"/>
              <a:pPr/>
              <a:t>29</a:t>
            </a:fld>
            <a:endParaRPr lang="en-US" altLang="en-US" dirty="0" smtClean="0"/>
          </a:p>
        </p:txBody>
      </p:sp>
    </p:spTree>
    <p:extLst>
      <p:ext uri="{BB962C8B-B14F-4D97-AF65-F5344CB8AC3E}">
        <p14:creationId xmlns:p14="http://schemas.microsoft.com/office/powerpoint/2010/main" val="4279993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This lesson covers the individual provisions only</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8BB8F79-1FB2-4AD7-9318-996B2FBE5D04}" type="slidenum">
              <a:rPr lang="en-US" altLang="en-US" smtClean="0">
                <a:solidFill>
                  <a:srgbClr val="000000"/>
                </a:solidFill>
              </a:rPr>
              <a:pPr/>
              <a:t>3</a:t>
            </a:fld>
            <a:endParaRPr lang="en-US" altLang="en-US" dirty="0" smtClean="0">
              <a:solidFill>
                <a:srgbClr val="000000"/>
              </a:solidFill>
            </a:endParaRPr>
          </a:p>
        </p:txBody>
      </p:sp>
    </p:spTree>
    <p:extLst>
      <p:ext uri="{BB962C8B-B14F-4D97-AF65-F5344CB8AC3E}">
        <p14:creationId xmlns:p14="http://schemas.microsoft.com/office/powerpoint/2010/main" val="23822532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Remind students that this the case 95% of the time! (91% across all VITA/TCE)</a:t>
            </a: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E046BA3-CBC1-4E1A-A172-DD749AD69AA1}" type="slidenum">
              <a:rPr lang="en-US" altLang="en-US" smtClean="0"/>
              <a:pPr/>
              <a:t>30</a:t>
            </a:fld>
            <a:endParaRPr lang="en-US" altLang="en-US" dirty="0" smtClean="0"/>
          </a:p>
        </p:txBody>
      </p:sp>
    </p:spTree>
    <p:extLst>
      <p:ext uri="{BB962C8B-B14F-4D97-AF65-F5344CB8AC3E}">
        <p14:creationId xmlns:p14="http://schemas.microsoft.com/office/powerpoint/2010/main" val="26195637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Remind students that this the case 95% of the time! (91% across all VITA/TCE)</a:t>
            </a: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E046BA3-CBC1-4E1A-A172-DD749AD69AA1}" type="slidenum">
              <a:rPr lang="en-US" altLang="en-US" smtClean="0"/>
              <a:pPr/>
              <a:t>31</a:t>
            </a:fld>
            <a:endParaRPr lang="en-US" altLang="en-US" dirty="0" smtClean="0"/>
          </a:p>
        </p:txBody>
      </p:sp>
    </p:spTree>
    <p:extLst>
      <p:ext uri="{BB962C8B-B14F-4D97-AF65-F5344CB8AC3E}">
        <p14:creationId xmlns:p14="http://schemas.microsoft.com/office/powerpoint/2010/main" val="30976283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2F090CD-4ADF-458F-9CA2-D61AC47EAD3E}" type="slidenum">
              <a:rPr lang="en-US" altLang="en-US" smtClean="0">
                <a:latin typeface="Arial" panose="020B0604020202020204" pitchFamily="34" charset="0"/>
              </a:rPr>
              <a:pPr/>
              <a:t>32</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7144833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TaxSlayer processes all exemptions at the same time</a:t>
            </a:r>
          </a:p>
          <a:p>
            <a:r>
              <a:rPr lang="en-US" altLang="en-US" dirty="0" smtClean="0"/>
              <a:t>Students</a:t>
            </a:r>
            <a:r>
              <a:rPr lang="en-US" altLang="en-US" baseline="0" dirty="0" smtClean="0"/>
              <a:t> need to determine the answers and only then enter into TaxSlayer</a:t>
            </a:r>
            <a:endParaRPr lang="en-US" altLang="en-US" dirty="0"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2F090CD-4ADF-458F-9CA2-D61AC47EAD3E}" type="slidenum">
              <a:rPr lang="en-US" altLang="en-US" smtClean="0">
                <a:latin typeface="Arial" panose="020B0604020202020204" pitchFamily="34" charset="0"/>
              </a:rPr>
              <a:pPr/>
              <a:t>33</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7892947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Instructions for form 8965 provide detailed information for completing the form</a:t>
            </a: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8C5213B-E1BA-4EE0-801C-8588D66E68BC}" type="slidenum">
              <a:rPr lang="en-US" altLang="en-US" smtClean="0">
                <a:solidFill>
                  <a:srgbClr val="000000"/>
                </a:solidFill>
              </a:rPr>
              <a:pPr/>
              <a:t>34</a:t>
            </a:fld>
            <a:endParaRPr lang="en-US" altLang="en-US" dirty="0" smtClean="0">
              <a:solidFill>
                <a:srgbClr val="000000"/>
              </a:solidFill>
            </a:endParaRPr>
          </a:p>
        </p:txBody>
      </p:sp>
    </p:spTree>
    <p:extLst>
      <p:ext uri="{BB962C8B-B14F-4D97-AF65-F5344CB8AC3E}">
        <p14:creationId xmlns:p14="http://schemas.microsoft.com/office/powerpoint/2010/main" val="3701452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Students should find the box in 4012 page ACA-2 that covers this material</a:t>
            </a: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3CE48BA-370D-4BC6-B200-F435D8115D27}" type="slidenum">
              <a:rPr lang="en-US" altLang="en-US" smtClean="0">
                <a:solidFill>
                  <a:srgbClr val="000000"/>
                </a:solidFill>
              </a:rPr>
              <a:pPr/>
              <a:t>35</a:t>
            </a:fld>
            <a:endParaRPr lang="en-US" altLang="en-US" dirty="0" smtClean="0">
              <a:solidFill>
                <a:srgbClr val="000000"/>
              </a:solidFill>
            </a:endParaRPr>
          </a:p>
        </p:txBody>
      </p:sp>
    </p:spTree>
    <p:extLst>
      <p:ext uri="{BB962C8B-B14F-4D97-AF65-F5344CB8AC3E}">
        <p14:creationId xmlns:p14="http://schemas.microsoft.com/office/powerpoint/2010/main" val="30123674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This lesson addresses the tax return exemptions</a:t>
            </a:r>
          </a:p>
          <a:p>
            <a:pPr eaLnBrk="1" hangingPunct="1">
              <a:spcBef>
                <a:spcPct val="0"/>
              </a:spcBef>
            </a:pPr>
            <a:r>
              <a:rPr lang="en-US" altLang="en-US" dirty="0" smtClean="0"/>
              <a:t>See list of hardship and other marketplace exemptions on pub 4012 ACA-7</a:t>
            </a: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4E895E8-2574-4AE1-88EE-78514CD989F0}" type="slidenum">
              <a:rPr lang="en-US" altLang="en-US" smtClean="0">
                <a:solidFill>
                  <a:srgbClr val="000000"/>
                </a:solidFill>
              </a:rPr>
              <a:pPr/>
              <a:t>36</a:t>
            </a:fld>
            <a:endParaRPr lang="en-US" altLang="en-US" dirty="0" smtClean="0">
              <a:solidFill>
                <a:srgbClr val="000000"/>
              </a:solidFill>
            </a:endParaRPr>
          </a:p>
        </p:txBody>
      </p:sp>
    </p:spTree>
    <p:extLst>
      <p:ext uri="{BB962C8B-B14F-4D97-AF65-F5344CB8AC3E}">
        <p14:creationId xmlns:p14="http://schemas.microsoft.com/office/powerpoint/2010/main" val="33983303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003FE74-B744-4C2B-A609-646DC9FE6F90}" type="slidenum">
              <a:rPr lang="en-US" altLang="en-US" smtClean="0">
                <a:solidFill>
                  <a:srgbClr val="000000"/>
                </a:solidFill>
              </a:rPr>
              <a:pPr/>
              <a:t>37</a:t>
            </a:fld>
            <a:endParaRPr lang="en-US" altLang="en-US" dirty="0" smtClean="0">
              <a:solidFill>
                <a:srgbClr val="000000"/>
              </a:solidFill>
            </a:endParaRPr>
          </a:p>
        </p:txBody>
      </p:sp>
    </p:spTree>
    <p:extLst>
      <p:ext uri="{BB962C8B-B14F-4D97-AF65-F5344CB8AC3E}">
        <p14:creationId xmlns:p14="http://schemas.microsoft.com/office/powerpoint/2010/main" val="32852168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dirty="0" smtClean="0"/>
              <a:t>Start with Marketplace exemptions – TP may already have an exemption</a:t>
            </a:r>
          </a:p>
          <a:p>
            <a:pPr eaLnBrk="1" hangingPunct="1">
              <a:spcBef>
                <a:spcPct val="0"/>
              </a:spcBef>
              <a:buFontTx/>
              <a:buChar char="•"/>
            </a:pPr>
            <a:r>
              <a:rPr lang="en-US" altLang="en-US" dirty="0" smtClean="0"/>
              <a:t>Will go through all the exemptions in turn</a:t>
            </a:r>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20E373D-0601-4DF0-8EEC-31B99632B48D}" type="slidenum">
              <a:rPr lang="en-US" altLang="en-US" smtClean="0">
                <a:solidFill>
                  <a:srgbClr val="000000"/>
                </a:solidFill>
              </a:rPr>
              <a:pPr/>
              <a:t>38</a:t>
            </a:fld>
            <a:endParaRPr lang="en-US" altLang="en-US" dirty="0" smtClean="0">
              <a:solidFill>
                <a:srgbClr val="000000"/>
              </a:solidFill>
            </a:endParaRPr>
          </a:p>
        </p:txBody>
      </p:sp>
    </p:spTree>
    <p:extLst>
      <p:ext uri="{BB962C8B-B14F-4D97-AF65-F5344CB8AC3E}">
        <p14:creationId xmlns:p14="http://schemas.microsoft.com/office/powerpoint/2010/main" val="22813694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Students should review types of exemptions that Mkt can grant in Pub 4012</a:t>
            </a:r>
          </a:p>
          <a:p>
            <a:pPr eaLnBrk="1" hangingPunct="1">
              <a:spcBef>
                <a:spcPct val="0"/>
              </a:spcBef>
            </a:pPr>
            <a:endParaRPr lang="en-US" altLang="en-US" dirty="0"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8F9A46B-239B-4850-8D20-53A9566F9DAF}" type="slidenum">
              <a:rPr lang="en-US" altLang="en-US" smtClean="0">
                <a:solidFill>
                  <a:srgbClr val="000000"/>
                </a:solidFill>
              </a:rPr>
              <a:pPr/>
              <a:t>39</a:t>
            </a:fld>
            <a:endParaRPr lang="en-US" altLang="en-US" dirty="0" smtClean="0">
              <a:solidFill>
                <a:srgbClr val="000000"/>
              </a:solidFill>
            </a:endParaRPr>
          </a:p>
        </p:txBody>
      </p:sp>
    </p:spTree>
    <p:extLst>
      <p:ext uri="{BB962C8B-B14F-4D97-AF65-F5344CB8AC3E}">
        <p14:creationId xmlns:p14="http://schemas.microsoft.com/office/powerpoint/2010/main" val="3106408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The training materials have been written in the above order.</a:t>
            </a:r>
          </a:p>
          <a:p>
            <a:pPr eaLnBrk="1" hangingPunct="1">
              <a:spcBef>
                <a:spcPct val="0"/>
              </a:spcBef>
            </a:pPr>
            <a:r>
              <a:rPr lang="en-US" altLang="en-US" dirty="0" smtClean="0"/>
              <a:t>It is recommended that they be taught in this order.</a:t>
            </a:r>
          </a:p>
          <a:p>
            <a:pPr eaLnBrk="1" hangingPunct="1">
              <a:spcBef>
                <a:spcPct val="0"/>
              </a:spcBef>
            </a:pPr>
            <a:endParaRPr lang="en-US" altLang="en-US" dirty="0"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DA0DF5B-FB6C-422B-BB54-C2DAE7F18011}" type="slidenum">
              <a:rPr lang="en-US" altLang="en-US" smtClean="0">
                <a:solidFill>
                  <a:srgbClr val="000000"/>
                </a:solidFill>
              </a:rPr>
              <a:pPr/>
              <a:t>4</a:t>
            </a:fld>
            <a:endParaRPr lang="en-US" altLang="en-US" dirty="0" smtClean="0">
              <a:solidFill>
                <a:srgbClr val="000000"/>
              </a:solidFill>
            </a:endParaRPr>
          </a:p>
        </p:txBody>
      </p:sp>
    </p:spTree>
    <p:extLst>
      <p:ext uri="{BB962C8B-B14F-4D97-AF65-F5344CB8AC3E}">
        <p14:creationId xmlns:p14="http://schemas.microsoft.com/office/powerpoint/2010/main" val="5796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8F9A46B-239B-4850-8D20-53A9566F9DAF}" type="slidenum">
              <a:rPr lang="en-US" altLang="en-US" smtClean="0">
                <a:solidFill>
                  <a:srgbClr val="000000"/>
                </a:solidFill>
              </a:rPr>
              <a:pPr/>
              <a:t>40</a:t>
            </a:fld>
            <a:endParaRPr lang="en-US" altLang="en-US" dirty="0" smtClean="0">
              <a:solidFill>
                <a:srgbClr val="000000"/>
              </a:solidFill>
            </a:endParaRPr>
          </a:p>
        </p:txBody>
      </p:sp>
    </p:spTree>
    <p:extLst>
      <p:ext uri="{BB962C8B-B14F-4D97-AF65-F5344CB8AC3E}">
        <p14:creationId xmlns:p14="http://schemas.microsoft.com/office/powerpoint/2010/main" val="10691800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dirty="0" smtClean="0"/>
              <a:t>Screening individuals for an exemption, if needed, will be an important part of the counselor interview. </a:t>
            </a:r>
          </a:p>
          <a:p>
            <a:pPr eaLnBrk="1" hangingPunct="1">
              <a:spcBef>
                <a:spcPct val="0"/>
              </a:spcBef>
              <a:buFontTx/>
              <a:buChar char="•"/>
            </a:pPr>
            <a:r>
              <a:rPr lang="en-US" altLang="en-US" dirty="0" smtClean="0"/>
              <a:t>Tax-Aide is not a Navigator or other in-person assister but we can provide assistance in possible exemptions that the taxpayer can pursue. </a:t>
            </a: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9C217F2-7EA9-49F3-B7B2-EF4E2E5EDB92}" type="slidenum">
              <a:rPr lang="en-US" altLang="en-US" smtClean="0">
                <a:solidFill>
                  <a:srgbClr val="000000"/>
                </a:solidFill>
              </a:rPr>
              <a:pPr/>
              <a:t>41</a:t>
            </a:fld>
            <a:endParaRPr lang="en-US" altLang="en-US" dirty="0" smtClean="0">
              <a:solidFill>
                <a:srgbClr val="000000"/>
              </a:solidFill>
            </a:endParaRPr>
          </a:p>
        </p:txBody>
      </p:sp>
    </p:spTree>
    <p:extLst>
      <p:ext uri="{BB962C8B-B14F-4D97-AF65-F5344CB8AC3E}">
        <p14:creationId xmlns:p14="http://schemas.microsoft.com/office/powerpoint/2010/main" val="21835518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This is a forms</a:t>
            </a:r>
            <a:r>
              <a:rPr lang="en-US" altLang="en-US" baseline="0" dirty="0" smtClean="0"/>
              <a:t> change for TY 2016</a:t>
            </a:r>
            <a:endParaRPr lang="en-US" altLang="en-US" dirty="0"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7962717-D2D0-4A2B-B177-A6070A511558}" type="slidenum">
              <a:rPr lang="en-US" altLang="en-US" smtClean="0">
                <a:solidFill>
                  <a:srgbClr val="000000"/>
                </a:solidFill>
              </a:rPr>
              <a:pPr/>
              <a:t>42</a:t>
            </a:fld>
            <a:endParaRPr lang="en-US" altLang="en-US" dirty="0" smtClean="0">
              <a:solidFill>
                <a:srgbClr val="000000"/>
              </a:solidFill>
            </a:endParaRPr>
          </a:p>
        </p:txBody>
      </p:sp>
    </p:spTree>
    <p:extLst>
      <p:ext uri="{BB962C8B-B14F-4D97-AF65-F5344CB8AC3E}">
        <p14:creationId xmlns:p14="http://schemas.microsoft.com/office/powerpoint/2010/main" val="4918547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en-US" dirty="0" smtClean="0"/>
              <a:t>We’ll refer to this as “</a:t>
            </a:r>
            <a:r>
              <a:rPr lang="en-US" altLang="en-US" baseline="0" dirty="0" smtClean="0"/>
              <a:t>Household Income A”</a:t>
            </a:r>
            <a:endParaRPr lang="en-US" altLang="en-US" dirty="0" smtClean="0"/>
          </a:p>
          <a:p>
            <a:pPr eaLnBrk="1" hangingPunct="1">
              <a:spcBef>
                <a:spcPct val="0"/>
              </a:spcBef>
            </a:pPr>
            <a:r>
              <a:rPr lang="en-US" altLang="en-US" dirty="0" smtClean="0"/>
              <a:t>Highlight that</a:t>
            </a:r>
            <a:r>
              <a:rPr lang="en-US" altLang="en-US" baseline="0" dirty="0" smtClean="0"/>
              <a:t> there are various MAGI in the tax code</a:t>
            </a:r>
          </a:p>
          <a:p>
            <a:pPr eaLnBrk="1" hangingPunct="1">
              <a:spcBef>
                <a:spcPct val="0"/>
              </a:spcBef>
            </a:pPr>
            <a:r>
              <a:rPr lang="en-US" altLang="en-US" baseline="0" dirty="0" smtClean="0"/>
              <a:t>Over 7% of the returns filed by VITA/TCE claimed a filing threshold exemption for 2015</a:t>
            </a:r>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1525" indent="-296863">
              <a:defRPr>
                <a:solidFill>
                  <a:schemeClr val="tx1"/>
                </a:solidFill>
                <a:latin typeface="Calibri" panose="020F0502020204030204" pitchFamily="34" charset="0"/>
              </a:defRPr>
            </a:lvl2pPr>
            <a:lvl3pPr marL="1187450" indent="-236538">
              <a:defRPr>
                <a:solidFill>
                  <a:schemeClr val="tx1"/>
                </a:solidFill>
                <a:latin typeface="Calibri" panose="020F0502020204030204" pitchFamily="34" charset="0"/>
              </a:defRPr>
            </a:lvl3pPr>
            <a:lvl4pPr marL="1663700" indent="-236538">
              <a:defRPr>
                <a:solidFill>
                  <a:schemeClr val="tx1"/>
                </a:solidFill>
                <a:latin typeface="Calibri" panose="020F0502020204030204" pitchFamily="34" charset="0"/>
              </a:defRPr>
            </a:lvl4pPr>
            <a:lvl5pPr marL="2138363" indent="-236538">
              <a:defRPr>
                <a:solidFill>
                  <a:schemeClr val="tx1"/>
                </a:solidFill>
                <a:latin typeface="Calibri" panose="020F0502020204030204" pitchFamily="34" charset="0"/>
              </a:defRPr>
            </a:lvl5pPr>
            <a:lvl6pPr marL="2595563" indent="-236538" eaLnBrk="0" fontAlgn="base" hangingPunct="0">
              <a:spcBef>
                <a:spcPct val="0"/>
              </a:spcBef>
              <a:spcAft>
                <a:spcPct val="0"/>
              </a:spcAft>
              <a:defRPr>
                <a:solidFill>
                  <a:schemeClr val="tx1"/>
                </a:solidFill>
                <a:latin typeface="Calibri" panose="020F0502020204030204" pitchFamily="34" charset="0"/>
              </a:defRPr>
            </a:lvl6pPr>
            <a:lvl7pPr marL="3052763" indent="-236538" eaLnBrk="0" fontAlgn="base" hangingPunct="0">
              <a:spcBef>
                <a:spcPct val="0"/>
              </a:spcBef>
              <a:spcAft>
                <a:spcPct val="0"/>
              </a:spcAft>
              <a:defRPr>
                <a:solidFill>
                  <a:schemeClr val="tx1"/>
                </a:solidFill>
                <a:latin typeface="Calibri" panose="020F0502020204030204" pitchFamily="34" charset="0"/>
              </a:defRPr>
            </a:lvl7pPr>
            <a:lvl8pPr marL="3509963" indent="-236538" eaLnBrk="0" fontAlgn="base" hangingPunct="0">
              <a:spcBef>
                <a:spcPct val="0"/>
              </a:spcBef>
              <a:spcAft>
                <a:spcPct val="0"/>
              </a:spcAft>
              <a:defRPr>
                <a:solidFill>
                  <a:schemeClr val="tx1"/>
                </a:solidFill>
                <a:latin typeface="Calibri" panose="020F0502020204030204" pitchFamily="34" charset="0"/>
              </a:defRPr>
            </a:lvl8pPr>
            <a:lvl9pPr marL="3967163" indent="-236538" eaLnBrk="0" fontAlgn="base" hangingPunct="0">
              <a:spcBef>
                <a:spcPct val="0"/>
              </a:spcBef>
              <a:spcAft>
                <a:spcPct val="0"/>
              </a:spcAft>
              <a:defRPr>
                <a:solidFill>
                  <a:schemeClr val="tx1"/>
                </a:solidFill>
                <a:latin typeface="Calibri" panose="020F0502020204030204" pitchFamily="34" charset="0"/>
              </a:defRPr>
            </a:lvl9pPr>
          </a:lstStyle>
          <a:p>
            <a:fld id="{8BE3A08F-6C7A-4275-A1F9-CFFEC59EE201}" type="slidenum">
              <a:rPr lang="en-US" altLang="en-US" smtClean="0">
                <a:solidFill>
                  <a:srgbClr val="000000"/>
                </a:solidFill>
              </a:rPr>
              <a:pPr/>
              <a:t>43</a:t>
            </a:fld>
            <a:endParaRPr lang="en-US" altLang="en-US" dirty="0" smtClean="0">
              <a:solidFill>
                <a:srgbClr val="000000"/>
              </a:solidFill>
            </a:endParaRPr>
          </a:p>
        </p:txBody>
      </p:sp>
    </p:spTree>
    <p:extLst>
      <p:ext uri="{BB962C8B-B14F-4D97-AF65-F5344CB8AC3E}">
        <p14:creationId xmlns:p14="http://schemas.microsoft.com/office/powerpoint/2010/main" val="28937100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dirty="0" smtClean="0"/>
              <a:t>So a dependent that needs to file to pay self-employment tax is not automatically included</a:t>
            </a:r>
          </a:p>
          <a:p>
            <a:pPr eaLnBrk="1" hangingPunct="1">
              <a:spcBef>
                <a:spcPct val="0"/>
              </a:spcBef>
              <a:buFontTx/>
              <a:buChar char="•"/>
            </a:pPr>
            <a:r>
              <a:rPr lang="en-US" altLang="en-US" dirty="0" smtClean="0"/>
              <a:t>The dependent’s gross income must exceed the filing threshold</a:t>
            </a:r>
          </a:p>
          <a:p>
            <a:pPr eaLnBrk="1" hangingPunct="1">
              <a:spcBef>
                <a:spcPct val="0"/>
              </a:spcBef>
              <a:buFontTx/>
              <a:buChar char="•"/>
            </a:pPr>
            <a:endParaRPr lang="en-US" altLang="en-US" dirty="0" smtClean="0"/>
          </a:p>
          <a:p>
            <a:pPr eaLnBrk="1" hangingPunct="1">
              <a:spcBef>
                <a:spcPct val="0"/>
              </a:spcBef>
              <a:buFontTx/>
              <a:buChar char="•"/>
            </a:pPr>
            <a:r>
              <a:rPr lang="en-US" altLang="en-US" dirty="0" smtClean="0"/>
              <a:t>A dependent’s income comes into play in several instances</a:t>
            </a:r>
            <a:r>
              <a:rPr lang="en-US" altLang="en-US" baseline="0" dirty="0" smtClean="0"/>
              <a:t> for ACA</a:t>
            </a:r>
          </a:p>
          <a:p>
            <a:pPr lvl="1" eaLnBrk="1" hangingPunct="1">
              <a:spcBef>
                <a:spcPct val="0"/>
              </a:spcBef>
              <a:buFontTx/>
              <a:buChar char="•"/>
            </a:pPr>
            <a:r>
              <a:rPr lang="en-US" altLang="en-US" baseline="0" dirty="0" smtClean="0"/>
              <a:t>Emphasize that for each and every instance, only when the dependent’s gross income exceeds the filing threshold</a:t>
            </a:r>
          </a:p>
          <a:p>
            <a:pPr lvl="1" eaLnBrk="1" hangingPunct="1">
              <a:spcBef>
                <a:spcPct val="0"/>
              </a:spcBef>
              <a:buFontTx/>
              <a:buChar char="•"/>
            </a:pPr>
            <a:r>
              <a:rPr lang="en-US" altLang="en-US" baseline="0" dirty="0" smtClean="0"/>
              <a:t>If the dependent is not in fact claimed, then do not include the dependent’s income in any instance</a:t>
            </a:r>
            <a:endParaRPr lang="en-US" altLang="en-US" dirty="0"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B070738-3F27-4D27-8EE8-171FA5600ADB}" type="slidenum">
              <a:rPr lang="en-US" altLang="en-US" smtClean="0"/>
              <a:pPr/>
              <a:t>44</a:t>
            </a:fld>
            <a:endParaRPr lang="en-US" altLang="en-US" dirty="0" smtClean="0"/>
          </a:p>
        </p:txBody>
      </p:sp>
    </p:spTree>
    <p:extLst>
      <p:ext uri="{BB962C8B-B14F-4D97-AF65-F5344CB8AC3E}">
        <p14:creationId xmlns:p14="http://schemas.microsoft.com/office/powerpoint/2010/main" val="26938939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Early TaxSlayer information is that this screen will be earlier in the</a:t>
            </a:r>
            <a:r>
              <a:rPr lang="en-US" baseline="0" dirty="0" smtClean="0"/>
              <a:t> Health Insurance section.</a:t>
            </a:r>
            <a:endParaRPr lang="en-US" dirty="0"/>
          </a:p>
        </p:txBody>
      </p:sp>
      <p:sp>
        <p:nvSpPr>
          <p:cNvPr id="4" name="Slide Number Placeholder 3"/>
          <p:cNvSpPr>
            <a:spLocks noGrp="1"/>
          </p:cNvSpPr>
          <p:nvPr>
            <p:ph type="sldNum" sz="quarter" idx="10"/>
          </p:nvPr>
        </p:nvSpPr>
        <p:spPr/>
        <p:txBody>
          <a:bodyPr/>
          <a:lstStyle/>
          <a:p>
            <a:pPr>
              <a:defRPr/>
            </a:pPr>
            <a:fld id="{BA2E59DB-CAED-4CBB-ADFB-8DB9C4274666}" type="slidenum">
              <a:rPr lang="en-US" altLang="en-US" smtClean="0"/>
              <a:pPr>
                <a:defRPr/>
              </a:pPr>
              <a:t>45</a:t>
            </a:fld>
            <a:endParaRPr lang="en-US" altLang="en-US" dirty="0"/>
          </a:p>
        </p:txBody>
      </p:sp>
    </p:spTree>
    <p:extLst>
      <p:ext uri="{BB962C8B-B14F-4D97-AF65-F5344CB8AC3E}">
        <p14:creationId xmlns:p14="http://schemas.microsoft.com/office/powerpoint/2010/main" val="37542587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This step may not be needed if th</a:t>
            </a:r>
            <a:r>
              <a:rPr lang="en-US" altLang="en-US" baseline="0" dirty="0" smtClean="0"/>
              <a:t>e prior slide is implemented for the filing threshold exemption</a:t>
            </a:r>
          </a:p>
          <a:p>
            <a:pPr eaLnBrk="1" hangingPunct="1">
              <a:spcBef>
                <a:spcPct val="0"/>
              </a:spcBef>
            </a:pPr>
            <a:r>
              <a:rPr lang="en-US" altLang="en-US" baseline="0" dirty="0" smtClean="0"/>
              <a:t>Assuming the prior slide is implement, TaxSlayer should make this calculation and claim the exemption automatically</a:t>
            </a:r>
            <a:endParaRPr lang="en-US" altLang="en-US" dirty="0" smtClean="0"/>
          </a:p>
          <a:p>
            <a:pPr eaLnBrk="1" hangingPunct="1">
              <a:spcBef>
                <a:spcPct val="0"/>
              </a:spcBef>
            </a:pPr>
            <a:r>
              <a:rPr lang="en-US" altLang="en-US" dirty="0" smtClean="0"/>
              <a:t>Emphasize</a:t>
            </a:r>
            <a:r>
              <a:rPr lang="en-US" altLang="en-US" baseline="0" dirty="0" smtClean="0"/>
              <a:t> that these calculations are made </a:t>
            </a:r>
            <a:r>
              <a:rPr lang="en-US" altLang="en-US" dirty="0" smtClean="0"/>
              <a:t>after all other entries are entered</a:t>
            </a:r>
            <a:r>
              <a:rPr lang="en-US" altLang="en-US" baseline="0" dirty="0" smtClean="0"/>
              <a:t> into TaxSlayer</a:t>
            </a:r>
            <a:endParaRPr lang="en-US" altLang="en-US" dirty="0" smtClean="0"/>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1525" indent="-296863">
              <a:defRPr>
                <a:solidFill>
                  <a:schemeClr val="tx1"/>
                </a:solidFill>
                <a:latin typeface="Calibri" panose="020F0502020204030204" pitchFamily="34" charset="0"/>
              </a:defRPr>
            </a:lvl2pPr>
            <a:lvl3pPr marL="1187450" indent="-236538">
              <a:defRPr>
                <a:solidFill>
                  <a:schemeClr val="tx1"/>
                </a:solidFill>
                <a:latin typeface="Calibri" panose="020F0502020204030204" pitchFamily="34" charset="0"/>
              </a:defRPr>
            </a:lvl3pPr>
            <a:lvl4pPr marL="1663700" indent="-236538">
              <a:defRPr>
                <a:solidFill>
                  <a:schemeClr val="tx1"/>
                </a:solidFill>
                <a:latin typeface="Calibri" panose="020F0502020204030204" pitchFamily="34" charset="0"/>
              </a:defRPr>
            </a:lvl4pPr>
            <a:lvl5pPr marL="2138363" indent="-236538">
              <a:defRPr>
                <a:solidFill>
                  <a:schemeClr val="tx1"/>
                </a:solidFill>
                <a:latin typeface="Calibri" panose="020F0502020204030204" pitchFamily="34" charset="0"/>
              </a:defRPr>
            </a:lvl5pPr>
            <a:lvl6pPr marL="2595563" indent="-236538" eaLnBrk="0" fontAlgn="base" hangingPunct="0">
              <a:spcBef>
                <a:spcPct val="0"/>
              </a:spcBef>
              <a:spcAft>
                <a:spcPct val="0"/>
              </a:spcAft>
              <a:defRPr>
                <a:solidFill>
                  <a:schemeClr val="tx1"/>
                </a:solidFill>
                <a:latin typeface="Calibri" panose="020F0502020204030204" pitchFamily="34" charset="0"/>
              </a:defRPr>
            </a:lvl6pPr>
            <a:lvl7pPr marL="3052763" indent="-236538" eaLnBrk="0" fontAlgn="base" hangingPunct="0">
              <a:spcBef>
                <a:spcPct val="0"/>
              </a:spcBef>
              <a:spcAft>
                <a:spcPct val="0"/>
              </a:spcAft>
              <a:defRPr>
                <a:solidFill>
                  <a:schemeClr val="tx1"/>
                </a:solidFill>
                <a:latin typeface="Calibri" panose="020F0502020204030204" pitchFamily="34" charset="0"/>
              </a:defRPr>
            </a:lvl7pPr>
            <a:lvl8pPr marL="3509963" indent="-236538" eaLnBrk="0" fontAlgn="base" hangingPunct="0">
              <a:spcBef>
                <a:spcPct val="0"/>
              </a:spcBef>
              <a:spcAft>
                <a:spcPct val="0"/>
              </a:spcAft>
              <a:defRPr>
                <a:solidFill>
                  <a:schemeClr val="tx1"/>
                </a:solidFill>
                <a:latin typeface="Calibri" panose="020F0502020204030204" pitchFamily="34" charset="0"/>
              </a:defRPr>
            </a:lvl8pPr>
            <a:lvl9pPr marL="3967163" indent="-236538" eaLnBrk="0" fontAlgn="base" hangingPunct="0">
              <a:spcBef>
                <a:spcPct val="0"/>
              </a:spcBef>
              <a:spcAft>
                <a:spcPct val="0"/>
              </a:spcAft>
              <a:defRPr>
                <a:solidFill>
                  <a:schemeClr val="tx1"/>
                </a:solidFill>
                <a:latin typeface="Calibri" panose="020F0502020204030204" pitchFamily="34" charset="0"/>
              </a:defRPr>
            </a:lvl9pPr>
          </a:lstStyle>
          <a:p>
            <a:fld id="{F547F515-9C40-42F5-BE33-D69A35899AF9}" type="slidenum">
              <a:rPr lang="en-US" altLang="en-US" smtClean="0">
                <a:solidFill>
                  <a:srgbClr val="000000"/>
                </a:solidFill>
              </a:rPr>
              <a:pPr/>
              <a:t>46</a:t>
            </a:fld>
            <a:endParaRPr lang="en-US" altLang="en-US" dirty="0" smtClean="0">
              <a:solidFill>
                <a:srgbClr val="000000"/>
              </a:solidFill>
            </a:endParaRPr>
          </a:p>
        </p:txBody>
      </p:sp>
    </p:spTree>
    <p:extLst>
      <p:ext uri="{BB962C8B-B14F-4D97-AF65-F5344CB8AC3E}">
        <p14:creationId xmlns:p14="http://schemas.microsoft.com/office/powerpoint/2010/main" val="15186992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Class should discuss</a:t>
            </a:r>
            <a:r>
              <a:rPr lang="en-US" altLang="en-US" baseline="0" dirty="0" smtClean="0"/>
              <a:t> what is in gross income and what is not</a:t>
            </a:r>
            <a:endParaRPr lang="en-US" altLang="en-US" dirty="0" smtClean="0"/>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1525" indent="-296863">
              <a:defRPr>
                <a:solidFill>
                  <a:schemeClr val="tx1"/>
                </a:solidFill>
                <a:latin typeface="Calibri" panose="020F0502020204030204" pitchFamily="34" charset="0"/>
              </a:defRPr>
            </a:lvl2pPr>
            <a:lvl3pPr marL="1187450" indent="-236538">
              <a:defRPr>
                <a:solidFill>
                  <a:schemeClr val="tx1"/>
                </a:solidFill>
                <a:latin typeface="Calibri" panose="020F0502020204030204" pitchFamily="34" charset="0"/>
              </a:defRPr>
            </a:lvl3pPr>
            <a:lvl4pPr marL="1663700" indent="-236538">
              <a:defRPr>
                <a:solidFill>
                  <a:schemeClr val="tx1"/>
                </a:solidFill>
                <a:latin typeface="Calibri" panose="020F0502020204030204" pitchFamily="34" charset="0"/>
              </a:defRPr>
            </a:lvl4pPr>
            <a:lvl5pPr marL="2138363" indent="-236538">
              <a:defRPr>
                <a:solidFill>
                  <a:schemeClr val="tx1"/>
                </a:solidFill>
                <a:latin typeface="Calibri" panose="020F0502020204030204" pitchFamily="34" charset="0"/>
              </a:defRPr>
            </a:lvl5pPr>
            <a:lvl6pPr marL="2595563" indent="-236538" eaLnBrk="0" fontAlgn="base" hangingPunct="0">
              <a:spcBef>
                <a:spcPct val="0"/>
              </a:spcBef>
              <a:spcAft>
                <a:spcPct val="0"/>
              </a:spcAft>
              <a:defRPr>
                <a:solidFill>
                  <a:schemeClr val="tx1"/>
                </a:solidFill>
                <a:latin typeface="Calibri" panose="020F0502020204030204" pitchFamily="34" charset="0"/>
              </a:defRPr>
            </a:lvl6pPr>
            <a:lvl7pPr marL="3052763" indent="-236538" eaLnBrk="0" fontAlgn="base" hangingPunct="0">
              <a:spcBef>
                <a:spcPct val="0"/>
              </a:spcBef>
              <a:spcAft>
                <a:spcPct val="0"/>
              </a:spcAft>
              <a:defRPr>
                <a:solidFill>
                  <a:schemeClr val="tx1"/>
                </a:solidFill>
                <a:latin typeface="Calibri" panose="020F0502020204030204" pitchFamily="34" charset="0"/>
              </a:defRPr>
            </a:lvl7pPr>
            <a:lvl8pPr marL="3509963" indent="-236538" eaLnBrk="0" fontAlgn="base" hangingPunct="0">
              <a:spcBef>
                <a:spcPct val="0"/>
              </a:spcBef>
              <a:spcAft>
                <a:spcPct val="0"/>
              </a:spcAft>
              <a:defRPr>
                <a:solidFill>
                  <a:schemeClr val="tx1"/>
                </a:solidFill>
                <a:latin typeface="Calibri" panose="020F0502020204030204" pitchFamily="34" charset="0"/>
              </a:defRPr>
            </a:lvl8pPr>
            <a:lvl9pPr marL="3967163" indent="-236538" eaLnBrk="0" fontAlgn="base" hangingPunct="0">
              <a:spcBef>
                <a:spcPct val="0"/>
              </a:spcBef>
              <a:spcAft>
                <a:spcPct val="0"/>
              </a:spcAft>
              <a:defRPr>
                <a:solidFill>
                  <a:schemeClr val="tx1"/>
                </a:solidFill>
                <a:latin typeface="Calibri" panose="020F0502020204030204" pitchFamily="34" charset="0"/>
              </a:defRPr>
            </a:lvl9pPr>
          </a:lstStyle>
          <a:p>
            <a:fld id="{F547F515-9C40-42F5-BE33-D69A35899AF9}" type="slidenum">
              <a:rPr lang="en-US" altLang="en-US" smtClean="0">
                <a:solidFill>
                  <a:srgbClr val="000000"/>
                </a:solidFill>
              </a:rPr>
              <a:pPr/>
              <a:t>47</a:t>
            </a:fld>
            <a:endParaRPr lang="en-US" altLang="en-US" dirty="0" smtClean="0">
              <a:solidFill>
                <a:srgbClr val="000000"/>
              </a:solidFill>
            </a:endParaRPr>
          </a:p>
        </p:txBody>
      </p:sp>
    </p:spTree>
    <p:extLst>
      <p:ext uri="{BB962C8B-B14F-4D97-AF65-F5344CB8AC3E}">
        <p14:creationId xmlns:p14="http://schemas.microsoft.com/office/powerpoint/2010/main" val="2089030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These</a:t>
            </a:r>
            <a:r>
              <a:rPr lang="en-US" altLang="en-US" baseline="0" dirty="0" smtClean="0"/>
              <a:t> are the in-scope adjustments</a:t>
            </a:r>
          </a:p>
          <a:p>
            <a:pPr eaLnBrk="1" hangingPunct="1">
              <a:spcBef>
                <a:spcPct val="0"/>
              </a:spcBef>
            </a:pPr>
            <a:r>
              <a:rPr lang="en-US" altLang="en-US" baseline="0" dirty="0" smtClean="0"/>
              <a:t>Out-of-scope adjustments would includes expenses shown on Sch E or Sch F</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en-US" baseline="0" dirty="0" smtClean="0"/>
              <a:t>Emphasize to make the calculation </a:t>
            </a:r>
            <a:r>
              <a:rPr lang="en-US" altLang="en-US" dirty="0" smtClean="0"/>
              <a:t>after all other entries are in</a:t>
            </a:r>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1525" indent="-296863">
              <a:defRPr>
                <a:solidFill>
                  <a:schemeClr val="tx1"/>
                </a:solidFill>
                <a:latin typeface="Calibri" panose="020F0502020204030204" pitchFamily="34" charset="0"/>
              </a:defRPr>
            </a:lvl2pPr>
            <a:lvl3pPr marL="1187450" indent="-236538">
              <a:defRPr>
                <a:solidFill>
                  <a:schemeClr val="tx1"/>
                </a:solidFill>
                <a:latin typeface="Calibri" panose="020F0502020204030204" pitchFamily="34" charset="0"/>
              </a:defRPr>
            </a:lvl3pPr>
            <a:lvl4pPr marL="1663700" indent="-236538">
              <a:defRPr>
                <a:solidFill>
                  <a:schemeClr val="tx1"/>
                </a:solidFill>
                <a:latin typeface="Calibri" panose="020F0502020204030204" pitchFamily="34" charset="0"/>
              </a:defRPr>
            </a:lvl4pPr>
            <a:lvl5pPr marL="2138363" indent="-236538">
              <a:defRPr>
                <a:solidFill>
                  <a:schemeClr val="tx1"/>
                </a:solidFill>
                <a:latin typeface="Calibri" panose="020F0502020204030204" pitchFamily="34" charset="0"/>
              </a:defRPr>
            </a:lvl5pPr>
            <a:lvl6pPr marL="2595563" indent="-236538" eaLnBrk="0" fontAlgn="base" hangingPunct="0">
              <a:spcBef>
                <a:spcPct val="0"/>
              </a:spcBef>
              <a:spcAft>
                <a:spcPct val="0"/>
              </a:spcAft>
              <a:defRPr>
                <a:solidFill>
                  <a:schemeClr val="tx1"/>
                </a:solidFill>
                <a:latin typeface="Calibri" panose="020F0502020204030204" pitchFamily="34" charset="0"/>
              </a:defRPr>
            </a:lvl6pPr>
            <a:lvl7pPr marL="3052763" indent="-236538" eaLnBrk="0" fontAlgn="base" hangingPunct="0">
              <a:spcBef>
                <a:spcPct val="0"/>
              </a:spcBef>
              <a:spcAft>
                <a:spcPct val="0"/>
              </a:spcAft>
              <a:defRPr>
                <a:solidFill>
                  <a:schemeClr val="tx1"/>
                </a:solidFill>
                <a:latin typeface="Calibri" panose="020F0502020204030204" pitchFamily="34" charset="0"/>
              </a:defRPr>
            </a:lvl7pPr>
            <a:lvl8pPr marL="3509963" indent="-236538" eaLnBrk="0" fontAlgn="base" hangingPunct="0">
              <a:spcBef>
                <a:spcPct val="0"/>
              </a:spcBef>
              <a:spcAft>
                <a:spcPct val="0"/>
              </a:spcAft>
              <a:defRPr>
                <a:solidFill>
                  <a:schemeClr val="tx1"/>
                </a:solidFill>
                <a:latin typeface="Calibri" panose="020F0502020204030204" pitchFamily="34" charset="0"/>
              </a:defRPr>
            </a:lvl8pPr>
            <a:lvl9pPr marL="3967163" indent="-236538" eaLnBrk="0" fontAlgn="base" hangingPunct="0">
              <a:spcBef>
                <a:spcPct val="0"/>
              </a:spcBef>
              <a:spcAft>
                <a:spcPct val="0"/>
              </a:spcAft>
              <a:defRPr>
                <a:solidFill>
                  <a:schemeClr val="tx1"/>
                </a:solidFill>
                <a:latin typeface="Calibri" panose="020F0502020204030204" pitchFamily="34" charset="0"/>
              </a:defRPr>
            </a:lvl9pPr>
          </a:lstStyle>
          <a:p>
            <a:fld id="{F547F515-9C40-42F5-BE33-D69A35899AF9}" type="slidenum">
              <a:rPr lang="en-US" altLang="en-US" smtClean="0">
                <a:solidFill>
                  <a:srgbClr val="000000"/>
                </a:solidFill>
              </a:rPr>
              <a:pPr/>
              <a:t>48</a:t>
            </a:fld>
            <a:endParaRPr lang="en-US" altLang="en-US" dirty="0" smtClean="0">
              <a:solidFill>
                <a:srgbClr val="000000"/>
              </a:solidFill>
            </a:endParaRPr>
          </a:p>
        </p:txBody>
      </p:sp>
    </p:spTree>
    <p:extLst>
      <p:ext uri="{BB962C8B-B14F-4D97-AF65-F5344CB8AC3E}">
        <p14:creationId xmlns:p14="http://schemas.microsoft.com/office/powerpoint/2010/main" val="1327538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335214A-25D3-49BC-9967-C8A5BE8C8F7E}" type="slidenum">
              <a:rPr lang="en-US" altLang="en-US" smtClean="0">
                <a:solidFill>
                  <a:srgbClr val="000000"/>
                </a:solidFill>
              </a:rPr>
              <a:pPr/>
              <a:t>49</a:t>
            </a:fld>
            <a:endParaRPr lang="en-US" altLang="en-US" dirty="0" smtClean="0">
              <a:solidFill>
                <a:srgbClr val="000000"/>
              </a:solidFill>
            </a:endParaRPr>
          </a:p>
        </p:txBody>
      </p:sp>
    </p:spTree>
    <p:extLst>
      <p:ext uri="{BB962C8B-B14F-4D97-AF65-F5344CB8AC3E}">
        <p14:creationId xmlns:p14="http://schemas.microsoft.com/office/powerpoint/2010/main" val="3579371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Emphasize to make lots of notes to</a:t>
            </a:r>
            <a:r>
              <a:rPr lang="en-US" altLang="en-US" baseline="0" dirty="0" smtClean="0"/>
              <a:t> document the TP’s responses and </a:t>
            </a:r>
            <a:r>
              <a:rPr lang="en-US" altLang="en-US" dirty="0" smtClean="0"/>
              <a:t>for the reviewer</a:t>
            </a:r>
          </a:p>
          <a:p>
            <a:pPr eaLnBrk="1" hangingPunct="1">
              <a:spcBef>
                <a:spcPct val="0"/>
              </a:spcBef>
            </a:pPr>
            <a:r>
              <a:rPr lang="en-US" altLang="en-US" dirty="0" smtClean="0"/>
              <a:t>Emphasize</a:t>
            </a:r>
            <a:r>
              <a:rPr lang="en-US" altLang="en-US" baseline="0" dirty="0" smtClean="0"/>
              <a:t> for the reviewer to finalize the notes and conclusions on the intake form</a:t>
            </a:r>
            <a:endParaRPr lang="en-US" altLang="en-US" dirty="0"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32BC205-2801-4BA9-878A-91F591E7F7A3}" type="slidenum">
              <a:rPr lang="en-US" altLang="en-US" smtClean="0">
                <a:solidFill>
                  <a:srgbClr val="000000"/>
                </a:solidFill>
              </a:rPr>
              <a:pPr/>
              <a:t>5</a:t>
            </a:fld>
            <a:endParaRPr lang="en-US" altLang="en-US" dirty="0" smtClean="0">
              <a:solidFill>
                <a:srgbClr val="000000"/>
              </a:solidFill>
            </a:endParaRPr>
          </a:p>
        </p:txBody>
      </p:sp>
    </p:spTree>
    <p:extLst>
      <p:ext uri="{BB962C8B-B14F-4D97-AF65-F5344CB8AC3E}">
        <p14:creationId xmlns:p14="http://schemas.microsoft.com/office/powerpoint/2010/main" val="34022493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2758E47-2345-4BE2-BDB5-74D6092FE651}" type="slidenum">
              <a:rPr lang="en-US" altLang="en-US" smtClean="0"/>
              <a:pPr/>
              <a:t>50</a:t>
            </a:fld>
            <a:endParaRPr lang="en-US" altLang="en-US" dirty="0" smtClean="0"/>
          </a:p>
        </p:txBody>
      </p:sp>
    </p:spTree>
    <p:extLst>
      <p:ext uri="{BB962C8B-B14F-4D97-AF65-F5344CB8AC3E}">
        <p14:creationId xmlns:p14="http://schemas.microsoft.com/office/powerpoint/2010/main" val="24265815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927043F-A59B-47E6-B38B-0416CD8F3F56}" type="slidenum">
              <a:rPr lang="en-US" altLang="en-US" smtClean="0"/>
              <a:pPr/>
              <a:t>52</a:t>
            </a:fld>
            <a:endParaRPr lang="en-US" altLang="en-US" dirty="0" smtClean="0"/>
          </a:p>
        </p:txBody>
      </p:sp>
    </p:spTree>
    <p:extLst>
      <p:ext uri="{BB962C8B-B14F-4D97-AF65-F5344CB8AC3E}">
        <p14:creationId xmlns:p14="http://schemas.microsoft.com/office/powerpoint/2010/main" val="24291898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Over 6%</a:t>
            </a:r>
            <a:r>
              <a:rPr lang="en-US" altLang="en-US" baseline="0" dirty="0" smtClean="0"/>
              <a:t> of 2015 returns prepared by VITA/TCE claimed an exemption on the tax return in Part III</a:t>
            </a:r>
            <a:endParaRPr lang="en-US" altLang="en-US" dirty="0" smtClean="0"/>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A601CEA-523E-44F7-9527-CAAF15971A3A}" type="slidenum">
              <a:rPr lang="en-US" altLang="en-US" smtClean="0">
                <a:latin typeface="Arial" panose="020B0604020202020204" pitchFamily="34" charset="0"/>
              </a:rPr>
              <a:pPr/>
              <a:t>53</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4657164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Remember:</a:t>
            </a:r>
          </a:p>
          <a:p>
            <a:pPr eaLnBrk="1" hangingPunct="1">
              <a:spcBef>
                <a:spcPct val="0"/>
              </a:spcBef>
            </a:pPr>
            <a:r>
              <a:rPr lang="en-US" altLang="en-US" dirty="0" smtClean="0"/>
              <a:t>Coverage for one day = coverage for the full month</a:t>
            </a:r>
          </a:p>
          <a:p>
            <a:pPr eaLnBrk="1" hangingPunct="1">
              <a:spcBef>
                <a:spcPct val="0"/>
              </a:spcBef>
            </a:pPr>
            <a:r>
              <a:rPr lang="en-US" altLang="en-US" dirty="0" smtClean="0"/>
              <a:t>Exemption for one day = exemption for the full month</a:t>
            </a:r>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7EA2908-F359-40E6-A347-125F80AE05CB}" type="slidenum">
              <a:rPr lang="en-US" altLang="en-US" smtClean="0"/>
              <a:pPr/>
              <a:t>54</a:t>
            </a:fld>
            <a:endParaRPr lang="en-US" altLang="en-US" dirty="0" smtClean="0"/>
          </a:p>
        </p:txBody>
      </p:sp>
    </p:spTree>
    <p:extLst>
      <p:ext uri="{BB962C8B-B14F-4D97-AF65-F5344CB8AC3E}">
        <p14:creationId xmlns:p14="http://schemas.microsoft.com/office/powerpoint/2010/main" val="6914291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07721C6-2AB7-46E7-8901-C2CDDF952706}" type="slidenum">
              <a:rPr lang="en-US" altLang="en-US" smtClean="0">
                <a:latin typeface="Arial" panose="020B0604020202020204" pitchFamily="34" charset="0"/>
              </a:rPr>
              <a:pPr/>
              <a:t>55</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8410778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If 2 or more short gaps, short gap is used on the first such gap</a:t>
            </a:r>
          </a:p>
          <a:p>
            <a:pPr eaLnBrk="1" hangingPunct="1">
              <a:spcBef>
                <a:spcPct val="0"/>
              </a:spcBef>
            </a:pPr>
            <a:r>
              <a:rPr lang="en-US" altLang="en-US" dirty="0" smtClean="0"/>
              <a:t>If earlier gap is covered by another exemption, can use short-gap exemption for second gap</a:t>
            </a:r>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303090D-A5A0-4813-A710-32DCE86DF59A}" type="slidenum">
              <a:rPr lang="en-US" altLang="en-US" smtClean="0"/>
              <a:pPr/>
              <a:t>56</a:t>
            </a:fld>
            <a:endParaRPr lang="en-US" altLang="en-US" dirty="0" smtClean="0"/>
          </a:p>
        </p:txBody>
      </p:sp>
    </p:spTree>
    <p:extLst>
      <p:ext uri="{BB962C8B-B14F-4D97-AF65-F5344CB8AC3E}">
        <p14:creationId xmlns:p14="http://schemas.microsoft.com/office/powerpoint/2010/main" val="100872368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If a different exemption was used for Dec 2015, then the short-gap exemption could be used for Jan/Feb 2016.</a:t>
            </a:r>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9AFA89E-819F-4191-BB5F-14D58812FB49}" type="slidenum">
              <a:rPr lang="en-US" altLang="en-US" smtClean="0">
                <a:latin typeface="Arial" panose="020B0604020202020204" pitchFamily="34" charset="0"/>
              </a:rPr>
              <a:pPr/>
              <a:t>57</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2313232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Even if incarcerated for just one day, exemption is good for the month</a:t>
            </a:r>
          </a:p>
        </p:txBody>
      </p:sp>
      <p:sp>
        <p:nvSpPr>
          <p:cNvPr id="126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29A3E86-1700-4FA4-A103-BA98E698EE19}" type="slidenum">
              <a:rPr lang="en-US" altLang="en-US" smtClean="0">
                <a:latin typeface="Arial" panose="020B0604020202020204" pitchFamily="34" charset="0"/>
              </a:rPr>
              <a:pPr/>
              <a:t>58</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95228032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85750" indent="-285750" eaLnBrk="1" hangingPunct="1">
              <a:spcBef>
                <a:spcPct val="0"/>
              </a:spcBef>
              <a:buFontTx/>
              <a:buChar char="•"/>
            </a:pPr>
            <a:r>
              <a:rPr lang="en-US" altLang="en-US" sz="1400" dirty="0" smtClean="0"/>
              <a:t>Highlight if this applies to your state</a:t>
            </a:r>
          </a:p>
          <a:p>
            <a:pPr marL="285750" indent="-285750" eaLnBrk="1" hangingPunct="1">
              <a:spcBef>
                <a:spcPct val="0"/>
              </a:spcBef>
              <a:buFontTx/>
              <a:buChar char="•"/>
            </a:pPr>
            <a:r>
              <a:rPr lang="en-US" altLang="en-US" sz="1400" dirty="0" smtClean="0"/>
              <a:t>These are the nonexpansion states for 2016: AL, FL, GA, ID, KS, LA (7/1/2016), ME, MO, MS, NC, NE, OK, SC, SD, TN, TX, UT, VA, WI, WY</a:t>
            </a:r>
          </a:p>
          <a:p>
            <a:pPr marL="285750" indent="-285750" eaLnBrk="1" hangingPunct="1">
              <a:spcBef>
                <a:spcPct val="0"/>
              </a:spcBef>
              <a:buFontTx/>
              <a:buChar char="•"/>
            </a:pPr>
            <a:r>
              <a:rPr lang="en-US" altLang="en-US" sz="1400" dirty="0" smtClean="0"/>
              <a:t>Form 8965 draft</a:t>
            </a:r>
            <a:r>
              <a:rPr lang="en-US" altLang="en-US" sz="1400" baseline="0" dirty="0" smtClean="0"/>
              <a:t> instructions also include Alaska and Indiana as nonexpansion states for 2016</a:t>
            </a:r>
            <a:endParaRPr lang="en-US" altLang="en-US" sz="1400" dirty="0" smtClean="0"/>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E7842F5-8327-448C-BEEC-F23BC39FB186}" type="slidenum">
              <a:rPr lang="en-US" altLang="en-US" smtClean="0"/>
              <a:pPr/>
              <a:t>59</a:t>
            </a:fld>
            <a:endParaRPr lang="en-US" altLang="en-US" dirty="0" smtClean="0"/>
          </a:p>
        </p:txBody>
      </p:sp>
    </p:spTree>
    <p:extLst>
      <p:ext uri="{BB962C8B-B14F-4D97-AF65-F5344CB8AC3E}">
        <p14:creationId xmlns:p14="http://schemas.microsoft.com/office/powerpoint/2010/main" val="8111195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We’ll refer to this as “</a:t>
            </a:r>
            <a:r>
              <a:rPr lang="en-US" altLang="en-US" baseline="0" dirty="0" smtClean="0"/>
              <a:t>Household Income B”</a:t>
            </a:r>
            <a:endParaRPr lang="en-US" altLang="en-US" dirty="0" smtClean="0"/>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46DD94E-2576-4F73-8868-0B1CD4228E89}" type="slidenum">
              <a:rPr lang="en-US" altLang="en-US" smtClean="0"/>
              <a:pPr/>
              <a:t>60</a:t>
            </a:fld>
            <a:endParaRPr lang="en-US" altLang="en-US" dirty="0" smtClean="0"/>
          </a:p>
        </p:txBody>
      </p:sp>
    </p:spTree>
    <p:extLst>
      <p:ext uri="{BB962C8B-B14F-4D97-AF65-F5344CB8AC3E}">
        <p14:creationId xmlns:p14="http://schemas.microsoft.com/office/powerpoint/2010/main" val="4052288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1095-A filers have until January 31 to mail the form; it may take a few days for it to reach the taxpayer</a:t>
            </a:r>
          </a:p>
          <a:p>
            <a:pPr eaLnBrk="1" hangingPunct="1">
              <a:spcBef>
                <a:spcPct val="0"/>
              </a:spcBef>
            </a:pPr>
            <a:r>
              <a:rPr lang="en-US" altLang="en-US" dirty="0" smtClean="0"/>
              <a:t>Shared policies and alternative calculation</a:t>
            </a:r>
            <a:r>
              <a:rPr lang="en-US" altLang="en-US" baseline="0" dirty="0" smtClean="0"/>
              <a:t> discussed in day 2 lesson</a:t>
            </a:r>
            <a:endParaRPr lang="en-US" altLang="en-US" dirty="0"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A5BEF4B-6977-46AA-ADBA-BAAFC83AA255}" type="slidenum">
              <a:rPr lang="en-US" altLang="en-US" smtClean="0"/>
              <a:pPr/>
              <a:t>6</a:t>
            </a:fld>
            <a:endParaRPr lang="en-US" altLang="en-US" dirty="0" smtClean="0"/>
          </a:p>
        </p:txBody>
      </p:sp>
    </p:spTree>
    <p:extLst>
      <p:ext uri="{BB962C8B-B14F-4D97-AF65-F5344CB8AC3E}">
        <p14:creationId xmlns:p14="http://schemas.microsoft.com/office/powerpoint/2010/main" val="300761126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It is not relevant whether the individual could have had other insurance, e.g. employer coverage, or whether they could have had PTC to help pay for coverage</a:t>
            </a:r>
          </a:p>
        </p:txBody>
      </p:sp>
      <p:sp>
        <p:nvSpPr>
          <p:cNvPr id="133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130E8F5-7C40-4285-A624-869793D73459}" type="slidenum">
              <a:rPr lang="en-US" altLang="en-US" smtClean="0"/>
              <a:pPr/>
              <a:t>61</a:t>
            </a:fld>
            <a:endParaRPr lang="en-US" altLang="en-US" dirty="0" smtClean="0"/>
          </a:p>
        </p:txBody>
      </p:sp>
    </p:spTree>
    <p:extLst>
      <p:ext uri="{BB962C8B-B14F-4D97-AF65-F5344CB8AC3E}">
        <p14:creationId xmlns:p14="http://schemas.microsoft.com/office/powerpoint/2010/main" val="212474303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Remind students that an ITIN does not necessarily mean that the individual is unlawfully present in the U.S.</a:t>
            </a:r>
          </a:p>
          <a:p>
            <a:pPr eaLnBrk="1" hangingPunct="1">
              <a:spcBef>
                <a:spcPct val="0"/>
              </a:spcBef>
            </a:pPr>
            <a:r>
              <a:rPr lang="en-US" altLang="en-US" dirty="0" smtClean="0"/>
              <a:t>DACA – Deferred Action for Childhood Arrivals – “Dream</a:t>
            </a:r>
            <a:r>
              <a:rPr lang="en-US" altLang="en-US" baseline="0" dirty="0" smtClean="0"/>
              <a:t> Act” </a:t>
            </a:r>
          </a:p>
          <a:p>
            <a:pPr lvl="1" eaLnBrk="1" hangingPunct="1">
              <a:spcBef>
                <a:spcPct val="0"/>
              </a:spcBef>
            </a:pPr>
            <a:r>
              <a:rPr lang="en-US" altLang="en-US" baseline="0" dirty="0" smtClean="0"/>
              <a:t>Allowed to stay in the U.S.</a:t>
            </a:r>
          </a:p>
          <a:p>
            <a:pPr lvl="1" eaLnBrk="1" hangingPunct="1">
              <a:spcBef>
                <a:spcPct val="0"/>
              </a:spcBef>
            </a:pPr>
            <a:r>
              <a:rPr lang="en-US" altLang="en-US" baseline="0" dirty="0" smtClean="0"/>
              <a:t>Still not lawful and eligible for the exemption</a:t>
            </a:r>
            <a:endParaRPr lang="en-US" altLang="en-US" dirty="0" smtClean="0"/>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C1106-AD10-401E-A0B1-8E6C9CD0E107}" type="slidenum">
              <a:rPr lang="en-US" altLang="en-US" smtClean="0"/>
              <a:pPr/>
              <a:t>62</a:t>
            </a:fld>
            <a:endParaRPr lang="en-US" altLang="en-US" dirty="0" smtClean="0"/>
          </a:p>
        </p:txBody>
      </p:sp>
    </p:spTree>
    <p:extLst>
      <p:ext uri="{BB962C8B-B14F-4D97-AF65-F5344CB8AC3E}">
        <p14:creationId xmlns:p14="http://schemas.microsoft.com/office/powerpoint/2010/main" val="31877646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Remind students that an ITIN does not necessarily mean that the individual is unlawfully present in the U.S.</a:t>
            </a:r>
          </a:p>
          <a:p>
            <a:pPr eaLnBrk="1" hangingPunct="1">
              <a:spcBef>
                <a:spcPct val="0"/>
              </a:spcBef>
            </a:pPr>
            <a:r>
              <a:rPr lang="en-US" altLang="en-US" dirty="0" smtClean="0"/>
              <a:t>Unlikely that the second scenario will present itself at a Tax-Aide site</a:t>
            </a: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C1106-AD10-401E-A0B1-8E6C9CD0E107}" type="slidenum">
              <a:rPr lang="en-US" altLang="en-US" smtClean="0"/>
              <a:pPr/>
              <a:t>63</a:t>
            </a:fld>
            <a:endParaRPr lang="en-US" altLang="en-US" dirty="0" smtClean="0"/>
          </a:p>
        </p:txBody>
      </p:sp>
    </p:spTree>
    <p:extLst>
      <p:ext uri="{BB962C8B-B14F-4D97-AF65-F5344CB8AC3E}">
        <p14:creationId xmlns:p14="http://schemas.microsoft.com/office/powerpoint/2010/main" val="90950645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37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9158607-5BE9-4596-8094-65990C291A56}" type="slidenum">
              <a:rPr lang="en-US" altLang="en-US" smtClean="0">
                <a:latin typeface="Arial" panose="020B0604020202020204" pitchFamily="34" charset="0"/>
              </a:rPr>
              <a:pPr/>
              <a:t>64</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27814539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Does not apply if elect to be treated as a U.S. resident and meet certain presence requirements – Pub 519</a:t>
            </a:r>
          </a:p>
          <a:p>
            <a:r>
              <a:rPr lang="en-US" altLang="en-US" dirty="0" smtClean="0"/>
              <a:t>Anyone who does not have an eligible immigration status as defined by the ACA</a:t>
            </a:r>
          </a:p>
          <a:p>
            <a:pPr lvl="1"/>
            <a:r>
              <a:rPr lang="en-US" altLang="en-US" dirty="0" smtClean="0"/>
              <a:t>list of eligible statuses listed at: </a:t>
            </a:r>
            <a:r>
              <a:rPr lang="en-US" altLang="en-US" dirty="0" smtClean="0">
                <a:hlinkClick r:id="rId3"/>
              </a:rPr>
              <a:t>www.Healthcare.gov/immigrants/immigration-status</a:t>
            </a:r>
            <a:endParaRPr lang="en-US" altLang="en-US" dirty="0" smtClean="0"/>
          </a:p>
          <a:p>
            <a:endParaRPr lang="en-US" altLang="en-US" dirty="0" smtClean="0"/>
          </a:p>
        </p:txBody>
      </p:sp>
      <p:sp>
        <p:nvSpPr>
          <p:cNvPr id="139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381F41A-B769-4EE6-8EBE-DD2C8BBC631B}" type="slidenum">
              <a:rPr lang="en-US" altLang="en-US" smtClean="0">
                <a:latin typeface="Arial" panose="020B0604020202020204" pitchFamily="34" charset="0"/>
              </a:rPr>
              <a:pPr/>
              <a:t>65</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43372237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41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9A98B9C-E4A4-47A3-BF89-EAE46C86738B}" type="slidenum">
              <a:rPr lang="en-US" altLang="en-US" smtClean="0">
                <a:latin typeface="Arial" panose="020B0604020202020204" pitchFamily="34" charset="0"/>
              </a:rPr>
              <a:pPr/>
              <a:t>66</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79592726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43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750FB19-B070-4A28-BBBA-711E9311CC4E}" type="slidenum">
              <a:rPr lang="en-US" altLang="en-US" smtClean="0">
                <a:latin typeface="Arial" panose="020B0604020202020204" pitchFamily="34" charset="0"/>
              </a:rPr>
              <a:pPr/>
              <a:t>67</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59925333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45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C8579E5-763C-4FF0-9CB7-5F4A79D45374}" type="slidenum">
              <a:rPr lang="en-US" altLang="en-US" smtClean="0">
                <a:latin typeface="Arial" panose="020B0604020202020204" pitchFamily="34" charset="0"/>
              </a:rPr>
              <a:pPr/>
              <a:t>68</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29533346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dirty="0" smtClean="0"/>
              <a:t>Since unlawfully present exemption applies for at least one day in June, unlawfully present exemption applies Jan – June</a:t>
            </a:r>
          </a:p>
          <a:p>
            <a:pPr eaLnBrk="1" hangingPunct="1">
              <a:spcBef>
                <a:spcPct val="0"/>
              </a:spcBef>
              <a:buFontTx/>
              <a:buChar char="•"/>
            </a:pPr>
            <a:r>
              <a:rPr lang="en-US" altLang="en-US" dirty="0" smtClean="0"/>
              <a:t>For short-gap purposes, Jan – Jun are treated as having coverage; short gap starts Jul and is less than 3 months</a:t>
            </a:r>
          </a:p>
          <a:p>
            <a:pPr eaLnBrk="1" hangingPunct="1">
              <a:spcBef>
                <a:spcPct val="0"/>
              </a:spcBef>
              <a:buFontTx/>
              <a:buChar char="•"/>
            </a:pPr>
            <a:r>
              <a:rPr lang="en-US" altLang="en-US" dirty="0" smtClean="0"/>
              <a:t>It doesn’t matter what day in August Greta’s coverage started, one day means coverage for the full month</a:t>
            </a:r>
          </a:p>
        </p:txBody>
      </p:sp>
      <p:sp>
        <p:nvSpPr>
          <p:cNvPr id="147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98A8382-B857-496D-8819-5565EA83D6DC}" type="slidenum">
              <a:rPr lang="en-US" altLang="en-US" smtClean="0"/>
              <a:pPr/>
              <a:t>69</a:t>
            </a:fld>
            <a:endParaRPr lang="en-US" altLang="en-US" dirty="0" smtClean="0"/>
          </a:p>
        </p:txBody>
      </p:sp>
    </p:spTree>
    <p:extLst>
      <p:ext uri="{BB962C8B-B14F-4D97-AF65-F5344CB8AC3E}">
        <p14:creationId xmlns:p14="http://schemas.microsoft.com/office/powerpoint/2010/main" val="49129339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51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D5B75A5-EA5C-469D-B3AB-F2559633D718}" type="slidenum">
              <a:rPr lang="en-US" altLang="en-US" smtClean="0">
                <a:latin typeface="Arial" panose="020B0604020202020204" pitchFamily="34" charset="0"/>
              </a:rPr>
              <a:pPr/>
              <a:t>70</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406685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D6B5045-E808-42BA-B01D-4E366E60DD3C}" type="slidenum">
              <a:rPr lang="en-US" altLang="en-US" smtClean="0">
                <a:solidFill>
                  <a:srgbClr val="000000"/>
                </a:solidFill>
              </a:rPr>
              <a:pPr/>
              <a:t>7</a:t>
            </a:fld>
            <a:endParaRPr lang="en-US" altLang="en-US" dirty="0" smtClean="0">
              <a:solidFill>
                <a:srgbClr val="000000"/>
              </a:solidFill>
            </a:endParaRPr>
          </a:p>
        </p:txBody>
      </p:sp>
    </p:spTree>
    <p:extLst>
      <p:ext uri="{BB962C8B-B14F-4D97-AF65-F5344CB8AC3E}">
        <p14:creationId xmlns:p14="http://schemas.microsoft.com/office/powerpoint/2010/main" val="338722987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Taxpayer will know if this exemption applies</a:t>
            </a:r>
          </a:p>
        </p:txBody>
      </p:sp>
      <p:sp>
        <p:nvSpPr>
          <p:cNvPr id="153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1525" indent="-296863">
              <a:defRPr>
                <a:solidFill>
                  <a:schemeClr val="tx1"/>
                </a:solidFill>
                <a:latin typeface="Calibri" panose="020F0502020204030204" pitchFamily="34" charset="0"/>
              </a:defRPr>
            </a:lvl2pPr>
            <a:lvl3pPr marL="1187450" indent="-236538">
              <a:defRPr>
                <a:solidFill>
                  <a:schemeClr val="tx1"/>
                </a:solidFill>
                <a:latin typeface="Calibri" panose="020F0502020204030204" pitchFamily="34" charset="0"/>
              </a:defRPr>
            </a:lvl3pPr>
            <a:lvl4pPr marL="1663700" indent="-236538">
              <a:defRPr>
                <a:solidFill>
                  <a:schemeClr val="tx1"/>
                </a:solidFill>
                <a:latin typeface="Calibri" panose="020F0502020204030204" pitchFamily="34" charset="0"/>
              </a:defRPr>
            </a:lvl4pPr>
            <a:lvl5pPr marL="2138363" indent="-236538">
              <a:defRPr>
                <a:solidFill>
                  <a:schemeClr val="tx1"/>
                </a:solidFill>
                <a:latin typeface="Calibri" panose="020F0502020204030204" pitchFamily="34" charset="0"/>
              </a:defRPr>
            </a:lvl5pPr>
            <a:lvl6pPr marL="2595563" indent="-236538" eaLnBrk="0" fontAlgn="base" hangingPunct="0">
              <a:spcBef>
                <a:spcPct val="0"/>
              </a:spcBef>
              <a:spcAft>
                <a:spcPct val="0"/>
              </a:spcAft>
              <a:defRPr>
                <a:solidFill>
                  <a:schemeClr val="tx1"/>
                </a:solidFill>
                <a:latin typeface="Calibri" panose="020F0502020204030204" pitchFamily="34" charset="0"/>
              </a:defRPr>
            </a:lvl6pPr>
            <a:lvl7pPr marL="3052763" indent="-236538" eaLnBrk="0" fontAlgn="base" hangingPunct="0">
              <a:spcBef>
                <a:spcPct val="0"/>
              </a:spcBef>
              <a:spcAft>
                <a:spcPct val="0"/>
              </a:spcAft>
              <a:defRPr>
                <a:solidFill>
                  <a:schemeClr val="tx1"/>
                </a:solidFill>
                <a:latin typeface="Calibri" panose="020F0502020204030204" pitchFamily="34" charset="0"/>
              </a:defRPr>
            </a:lvl7pPr>
            <a:lvl8pPr marL="3509963" indent="-236538" eaLnBrk="0" fontAlgn="base" hangingPunct="0">
              <a:spcBef>
                <a:spcPct val="0"/>
              </a:spcBef>
              <a:spcAft>
                <a:spcPct val="0"/>
              </a:spcAft>
              <a:defRPr>
                <a:solidFill>
                  <a:schemeClr val="tx1"/>
                </a:solidFill>
                <a:latin typeface="Calibri" panose="020F0502020204030204" pitchFamily="34" charset="0"/>
              </a:defRPr>
            </a:lvl8pPr>
            <a:lvl9pPr marL="3967163" indent="-236538" eaLnBrk="0" fontAlgn="base" hangingPunct="0">
              <a:spcBef>
                <a:spcPct val="0"/>
              </a:spcBef>
              <a:spcAft>
                <a:spcPct val="0"/>
              </a:spcAft>
              <a:defRPr>
                <a:solidFill>
                  <a:schemeClr val="tx1"/>
                </a:solidFill>
                <a:latin typeface="Calibri" panose="020F0502020204030204" pitchFamily="34" charset="0"/>
              </a:defRPr>
            </a:lvl9pPr>
          </a:lstStyle>
          <a:p>
            <a:fld id="{EF5874D5-263A-45DF-86A3-FC0ECAD515CA}" type="slidenum">
              <a:rPr lang="en-US" altLang="en-US" smtClean="0">
                <a:solidFill>
                  <a:srgbClr val="000000"/>
                </a:solidFill>
              </a:rPr>
              <a:pPr/>
              <a:t>71</a:t>
            </a:fld>
            <a:endParaRPr lang="en-US" altLang="en-US" dirty="0" smtClean="0">
              <a:solidFill>
                <a:srgbClr val="000000"/>
              </a:solidFill>
            </a:endParaRPr>
          </a:p>
        </p:txBody>
      </p:sp>
    </p:spTree>
    <p:extLst>
      <p:ext uri="{BB962C8B-B14F-4D97-AF65-F5344CB8AC3E}">
        <p14:creationId xmlns:p14="http://schemas.microsoft.com/office/powerpoint/2010/main" val="335369374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Taxpayer will know if this exemption applies</a:t>
            </a:r>
          </a:p>
        </p:txBody>
      </p:sp>
      <p:sp>
        <p:nvSpPr>
          <p:cNvPr id="155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1525" indent="-296863">
              <a:defRPr>
                <a:solidFill>
                  <a:schemeClr val="tx1"/>
                </a:solidFill>
                <a:latin typeface="Calibri" panose="020F0502020204030204" pitchFamily="34" charset="0"/>
              </a:defRPr>
            </a:lvl2pPr>
            <a:lvl3pPr marL="1187450" indent="-236538">
              <a:defRPr>
                <a:solidFill>
                  <a:schemeClr val="tx1"/>
                </a:solidFill>
                <a:latin typeface="Calibri" panose="020F0502020204030204" pitchFamily="34" charset="0"/>
              </a:defRPr>
            </a:lvl3pPr>
            <a:lvl4pPr marL="1663700" indent="-236538">
              <a:defRPr>
                <a:solidFill>
                  <a:schemeClr val="tx1"/>
                </a:solidFill>
                <a:latin typeface="Calibri" panose="020F0502020204030204" pitchFamily="34" charset="0"/>
              </a:defRPr>
            </a:lvl4pPr>
            <a:lvl5pPr marL="2138363" indent="-236538">
              <a:defRPr>
                <a:solidFill>
                  <a:schemeClr val="tx1"/>
                </a:solidFill>
                <a:latin typeface="Calibri" panose="020F0502020204030204" pitchFamily="34" charset="0"/>
              </a:defRPr>
            </a:lvl5pPr>
            <a:lvl6pPr marL="2595563" indent="-236538" eaLnBrk="0" fontAlgn="base" hangingPunct="0">
              <a:spcBef>
                <a:spcPct val="0"/>
              </a:spcBef>
              <a:spcAft>
                <a:spcPct val="0"/>
              </a:spcAft>
              <a:defRPr>
                <a:solidFill>
                  <a:schemeClr val="tx1"/>
                </a:solidFill>
                <a:latin typeface="Calibri" panose="020F0502020204030204" pitchFamily="34" charset="0"/>
              </a:defRPr>
            </a:lvl6pPr>
            <a:lvl7pPr marL="3052763" indent="-236538" eaLnBrk="0" fontAlgn="base" hangingPunct="0">
              <a:spcBef>
                <a:spcPct val="0"/>
              </a:spcBef>
              <a:spcAft>
                <a:spcPct val="0"/>
              </a:spcAft>
              <a:defRPr>
                <a:solidFill>
                  <a:schemeClr val="tx1"/>
                </a:solidFill>
                <a:latin typeface="Calibri" panose="020F0502020204030204" pitchFamily="34" charset="0"/>
              </a:defRPr>
            </a:lvl7pPr>
            <a:lvl8pPr marL="3509963" indent="-236538" eaLnBrk="0" fontAlgn="base" hangingPunct="0">
              <a:spcBef>
                <a:spcPct val="0"/>
              </a:spcBef>
              <a:spcAft>
                <a:spcPct val="0"/>
              </a:spcAft>
              <a:defRPr>
                <a:solidFill>
                  <a:schemeClr val="tx1"/>
                </a:solidFill>
                <a:latin typeface="Calibri" panose="020F0502020204030204" pitchFamily="34" charset="0"/>
              </a:defRPr>
            </a:lvl8pPr>
            <a:lvl9pPr marL="3967163" indent="-236538" eaLnBrk="0" fontAlgn="base" hangingPunct="0">
              <a:spcBef>
                <a:spcPct val="0"/>
              </a:spcBef>
              <a:spcAft>
                <a:spcPct val="0"/>
              </a:spcAft>
              <a:defRPr>
                <a:solidFill>
                  <a:schemeClr val="tx1"/>
                </a:solidFill>
                <a:latin typeface="Calibri" panose="020F0502020204030204" pitchFamily="34" charset="0"/>
              </a:defRPr>
            </a:lvl9pPr>
          </a:lstStyle>
          <a:p>
            <a:fld id="{116C6298-FE2E-41E6-828E-101700BC0525}" type="slidenum">
              <a:rPr lang="en-US" altLang="en-US" smtClean="0">
                <a:solidFill>
                  <a:srgbClr val="000000"/>
                </a:solidFill>
              </a:rPr>
              <a:pPr/>
              <a:t>72</a:t>
            </a:fld>
            <a:endParaRPr lang="en-US" altLang="en-US" dirty="0" smtClean="0">
              <a:solidFill>
                <a:srgbClr val="000000"/>
              </a:solidFill>
            </a:endParaRPr>
          </a:p>
        </p:txBody>
      </p:sp>
    </p:spTree>
    <p:extLst>
      <p:ext uri="{BB962C8B-B14F-4D97-AF65-F5344CB8AC3E}">
        <p14:creationId xmlns:p14="http://schemas.microsoft.com/office/powerpoint/2010/main" val="373322480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Includes juvenile hall detention</a:t>
            </a:r>
          </a:p>
        </p:txBody>
      </p:sp>
      <p:sp>
        <p:nvSpPr>
          <p:cNvPr id="157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3E84BD5-047C-4B4A-B403-FB726401B305}" type="slidenum">
              <a:rPr lang="en-US" altLang="en-US" smtClean="0"/>
              <a:pPr/>
              <a:t>73</a:t>
            </a:fld>
            <a:endParaRPr lang="en-US" altLang="en-US" dirty="0" smtClean="0"/>
          </a:p>
        </p:txBody>
      </p:sp>
    </p:spTree>
    <p:extLst>
      <p:ext uri="{BB962C8B-B14F-4D97-AF65-F5344CB8AC3E}">
        <p14:creationId xmlns:p14="http://schemas.microsoft.com/office/powerpoint/2010/main" val="375208214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HCTC</a:t>
            </a:r>
          </a:p>
          <a:p>
            <a:pPr eaLnBrk="1" hangingPunct="1">
              <a:spcBef>
                <a:spcPct val="0"/>
              </a:spcBef>
            </a:pPr>
            <a:r>
              <a:rPr lang="en-US" altLang="en-US" dirty="0" smtClean="0"/>
              <a:t>Eligible for the HCTC for a month (for coverage of yourself, your spouse, and dependents) if </a:t>
            </a:r>
          </a:p>
          <a:p>
            <a:pPr lvl="1" eaLnBrk="1" hangingPunct="1">
              <a:spcBef>
                <a:spcPct val="0"/>
              </a:spcBef>
            </a:pPr>
            <a:r>
              <a:rPr lang="en-US" altLang="en-US" dirty="0" smtClean="0"/>
              <a:t>Receiving trade adjustment assistance (including alternative trade adjustment assistance and reemployment adjustment assistance), or </a:t>
            </a:r>
          </a:p>
          <a:p>
            <a:pPr lvl="1" eaLnBrk="1" hangingPunct="1">
              <a:spcBef>
                <a:spcPct val="0"/>
              </a:spcBef>
            </a:pPr>
            <a:r>
              <a:rPr lang="en-US" altLang="en-US" dirty="0" smtClean="0"/>
              <a:t>Were age 55 to 65 and receiving payments from the Pension Benefit Guaranty Corporation. </a:t>
            </a:r>
          </a:p>
          <a:p>
            <a:pPr lvl="1" eaLnBrk="1" hangingPunct="1">
              <a:spcBef>
                <a:spcPct val="0"/>
              </a:spcBef>
            </a:pPr>
            <a:r>
              <a:rPr lang="en-US" altLang="en-US" dirty="0" smtClean="0"/>
              <a:t>An individual is not eligible for the HCTC if he or she has certain other specified health coverage, including Medicare</a:t>
            </a:r>
          </a:p>
          <a:p>
            <a:pPr lvl="1" eaLnBrk="1" hangingPunct="1">
              <a:spcBef>
                <a:spcPct val="0"/>
              </a:spcBef>
            </a:pPr>
            <a:r>
              <a:rPr lang="en-US" altLang="en-US" dirty="0" smtClean="0"/>
              <a:t>The HCTC is a separate tax credit with different eligibility rules than the premium tax credit</a:t>
            </a:r>
          </a:p>
          <a:p>
            <a:pPr lvl="1" eaLnBrk="1" hangingPunct="1">
              <a:spcBef>
                <a:spcPct val="0"/>
              </a:spcBef>
            </a:pPr>
            <a:r>
              <a:rPr lang="en-US" altLang="en-US" dirty="0" smtClean="0"/>
              <a:t>For more information about eligibility for the HCTC, see Form 8885, Health Coverage Tax Credit, and its instructions</a:t>
            </a:r>
          </a:p>
        </p:txBody>
      </p:sp>
      <p:sp>
        <p:nvSpPr>
          <p:cNvPr id="157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3E84BD5-047C-4B4A-B403-FB726401B305}" type="slidenum">
              <a:rPr lang="en-US" altLang="en-US" smtClean="0"/>
              <a:pPr/>
              <a:t>74</a:t>
            </a:fld>
            <a:endParaRPr lang="en-US" altLang="en-US" dirty="0" smtClean="0"/>
          </a:p>
        </p:txBody>
      </p:sp>
    </p:spTree>
    <p:extLst>
      <p:ext uri="{BB962C8B-B14F-4D97-AF65-F5344CB8AC3E}">
        <p14:creationId xmlns:p14="http://schemas.microsoft.com/office/powerpoint/2010/main" val="131585828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Merely having a member for part of the year due to birth, death or adoption does not require the exemption</a:t>
            </a:r>
          </a:p>
          <a:p>
            <a:r>
              <a:rPr lang="en-US" altLang="en-US" dirty="0" smtClean="0"/>
              <a:t>But if 8965 is otherwise being filed, then need to list the part-year member and the months during which they were not a member (before birth or adoption or after death)</a:t>
            </a:r>
          </a:p>
          <a:p>
            <a:r>
              <a:rPr lang="en-US" altLang="en-US" dirty="0" smtClean="0"/>
              <a:t>Remember that member needs coverage only for full months lived or months after the month of adoption</a:t>
            </a:r>
          </a:p>
        </p:txBody>
      </p:sp>
      <p:sp>
        <p:nvSpPr>
          <p:cNvPr id="159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B3153D8-6CB1-45AC-9C5F-DE5F6C3F218E}" type="slidenum">
              <a:rPr lang="en-US" altLang="en-US" smtClean="0">
                <a:latin typeface="Arial" panose="020B0604020202020204" pitchFamily="34" charset="0"/>
              </a:rPr>
              <a:pPr/>
              <a:t>75</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90604311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Each will be discussed</a:t>
            </a:r>
          </a:p>
          <a:p>
            <a:pPr eaLnBrk="1" hangingPunct="1">
              <a:spcBef>
                <a:spcPct val="0"/>
              </a:spcBef>
            </a:pPr>
            <a:r>
              <a:rPr lang="en-US" altLang="en-US" dirty="0" smtClean="0"/>
              <a:t>If there is an offer of ESI (employer sponsored insurance), test that ONLY</a:t>
            </a:r>
          </a:p>
          <a:p>
            <a:pPr eaLnBrk="1" hangingPunct="1">
              <a:spcBef>
                <a:spcPct val="0"/>
              </a:spcBef>
            </a:pPr>
            <a:endParaRPr lang="en-US" altLang="en-US" dirty="0" smtClean="0"/>
          </a:p>
        </p:txBody>
      </p:sp>
      <p:sp>
        <p:nvSpPr>
          <p:cNvPr id="161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2076646-F28A-4AC4-B9BB-4EF02BBBBA4E}" type="slidenum">
              <a:rPr lang="en-US" altLang="en-US" smtClean="0"/>
              <a:pPr/>
              <a:t>76</a:t>
            </a:fld>
            <a:endParaRPr lang="en-US" altLang="en-US" dirty="0" smtClean="0"/>
          </a:p>
        </p:txBody>
      </p:sp>
    </p:spTree>
    <p:extLst>
      <p:ext uri="{BB962C8B-B14F-4D97-AF65-F5344CB8AC3E}">
        <p14:creationId xmlns:p14="http://schemas.microsoft.com/office/powerpoint/2010/main" val="305867687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The same affordability threshold is used for both the marketplace affordability test and for the employer offer affordability test</a:t>
            </a:r>
          </a:p>
        </p:txBody>
      </p:sp>
      <p:sp>
        <p:nvSpPr>
          <p:cNvPr id="163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52C5DCD-8973-4BA9-A866-CB1F8CC4AFB6}" type="slidenum">
              <a:rPr lang="en-US" altLang="en-US" smtClean="0"/>
              <a:pPr/>
              <a:t>77</a:t>
            </a:fld>
            <a:endParaRPr lang="en-US" altLang="en-US" dirty="0" smtClean="0"/>
          </a:p>
        </p:txBody>
      </p:sp>
    </p:spTree>
    <p:extLst>
      <p:ext uri="{BB962C8B-B14F-4D97-AF65-F5344CB8AC3E}">
        <p14:creationId xmlns:p14="http://schemas.microsoft.com/office/powerpoint/2010/main" val="28823928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65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6623B92-283F-4C9B-BD9E-D9A9DE52F65F}" type="slidenum">
              <a:rPr lang="en-US" altLang="en-US" smtClean="0"/>
              <a:pPr/>
              <a:t>78</a:t>
            </a:fld>
            <a:endParaRPr lang="en-US" altLang="en-US" dirty="0" smtClean="0"/>
          </a:p>
        </p:txBody>
      </p:sp>
    </p:spTree>
    <p:extLst>
      <p:ext uri="{BB962C8B-B14F-4D97-AF65-F5344CB8AC3E}">
        <p14:creationId xmlns:p14="http://schemas.microsoft.com/office/powerpoint/2010/main" val="265449489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An offer of COBRA or retiree coverage is not an offer unless accepted (in which case, the former employee has MEC)</a:t>
            </a:r>
          </a:p>
          <a:p>
            <a:pPr eaLnBrk="1" hangingPunct="1">
              <a:spcBef>
                <a:spcPct val="0"/>
              </a:spcBef>
            </a:pPr>
            <a:endParaRPr lang="en-US" altLang="en-US" dirty="0" smtClean="0"/>
          </a:p>
        </p:txBody>
      </p:sp>
      <p:sp>
        <p:nvSpPr>
          <p:cNvPr id="167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61E8EF4-EA65-4D22-9066-74FAE85DFFA8}" type="slidenum">
              <a:rPr lang="en-US" altLang="en-US" smtClean="0"/>
              <a:pPr/>
              <a:t>79</a:t>
            </a:fld>
            <a:endParaRPr lang="en-US" altLang="en-US" dirty="0" smtClean="0"/>
          </a:p>
        </p:txBody>
      </p:sp>
    </p:spTree>
    <p:extLst>
      <p:ext uri="{BB962C8B-B14F-4D97-AF65-F5344CB8AC3E}">
        <p14:creationId xmlns:p14="http://schemas.microsoft.com/office/powerpoint/2010/main" val="66677716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It does not matter that a member of the family is eligible for other coverage, such as government-sponsored insurance (e.g. CHIP)</a:t>
            </a:r>
          </a:p>
          <a:p>
            <a:pPr eaLnBrk="1" hangingPunct="1">
              <a:spcBef>
                <a:spcPct val="0"/>
              </a:spcBef>
            </a:pPr>
            <a:r>
              <a:rPr lang="en-US" altLang="en-US" dirty="0" smtClean="0"/>
              <a:t>The offer includes the cost for the employee (that is, the quote is for the employee and family)</a:t>
            </a:r>
          </a:p>
        </p:txBody>
      </p:sp>
      <p:sp>
        <p:nvSpPr>
          <p:cNvPr id="169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DC34B0B-A2B1-4B23-9CEB-4BC4329B0016}" type="slidenum">
              <a:rPr lang="en-US" altLang="en-US" smtClean="0"/>
              <a:pPr/>
              <a:t>80</a:t>
            </a:fld>
            <a:endParaRPr lang="en-US" altLang="en-US" dirty="0" smtClean="0"/>
          </a:p>
        </p:txBody>
      </p:sp>
    </p:spTree>
    <p:extLst>
      <p:ext uri="{BB962C8B-B14F-4D97-AF65-F5344CB8AC3E}">
        <p14:creationId xmlns:p14="http://schemas.microsoft.com/office/powerpoint/2010/main" val="4027358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Shared policies discussed in Day 2</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3418393-9B98-4A95-BE7F-108F7A17C1D5}" type="slidenum">
              <a:rPr lang="en-US" altLang="en-US" smtClean="0">
                <a:latin typeface="Arial" panose="020B0604020202020204" pitchFamily="34" charset="0"/>
              </a:rPr>
              <a:pPr/>
              <a:t>8</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26210838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It does not matter that a member of the family is eligible for other coverage, such as government-sponsored insurance (e.g. CHIP)</a:t>
            </a:r>
          </a:p>
          <a:p>
            <a:pPr eaLnBrk="1" hangingPunct="1">
              <a:spcBef>
                <a:spcPct val="0"/>
              </a:spcBef>
            </a:pPr>
            <a:r>
              <a:rPr lang="en-US" altLang="en-US" dirty="0" smtClean="0"/>
              <a:t>The offer includes the cost for the employee (that is, the quote is for the employee and family)</a:t>
            </a:r>
          </a:p>
          <a:p>
            <a:pPr eaLnBrk="1" hangingPunct="1">
              <a:spcBef>
                <a:spcPct val="0"/>
              </a:spcBef>
            </a:pPr>
            <a:r>
              <a:rPr lang="en-US" altLang="en-US" dirty="0" smtClean="0"/>
              <a:t>Multiple policies</a:t>
            </a:r>
            <a:r>
              <a:rPr lang="en-US" altLang="en-US" baseline="0" dirty="0" smtClean="0"/>
              <a:t> needed:</a:t>
            </a:r>
            <a:endParaRPr lang="en-US" altLang="en-US" dirty="0" smtClean="0"/>
          </a:p>
          <a:p>
            <a:pPr lvl="1" eaLnBrk="1" hangingPunct="1">
              <a:spcBef>
                <a:spcPct val="0"/>
              </a:spcBef>
            </a:pPr>
            <a:r>
              <a:rPr lang="en-US" altLang="en-US" dirty="0" smtClean="0"/>
              <a:t>An employer might offer the</a:t>
            </a:r>
            <a:r>
              <a:rPr lang="en-US" altLang="en-US" baseline="0" dirty="0" smtClean="0"/>
              <a:t> </a:t>
            </a:r>
            <a:r>
              <a:rPr lang="en-US" altLang="en-US" dirty="0" smtClean="0"/>
              <a:t>spouse coverage</a:t>
            </a:r>
            <a:r>
              <a:rPr lang="en-US" altLang="en-US" baseline="0" dirty="0" smtClean="0"/>
              <a:t> on a separate policy, not as part of the family coverage</a:t>
            </a:r>
          </a:p>
          <a:p>
            <a:pPr lvl="1" eaLnBrk="1" hangingPunct="1">
              <a:spcBef>
                <a:spcPct val="0"/>
              </a:spcBef>
            </a:pPr>
            <a:r>
              <a:rPr lang="en-US" altLang="en-US" baseline="0" dirty="0" smtClean="0"/>
              <a:t>Might also be the case for a dependent child over the age of 26</a:t>
            </a:r>
          </a:p>
          <a:p>
            <a:pPr lvl="1" eaLnBrk="1" hangingPunct="1">
              <a:spcBef>
                <a:spcPct val="0"/>
              </a:spcBef>
            </a:pPr>
            <a:r>
              <a:rPr lang="en-US" altLang="en-US" dirty="0" smtClean="0"/>
              <a:t>Might also be the case for a same-sex spouse</a:t>
            </a:r>
          </a:p>
          <a:p>
            <a:pPr lvl="0" eaLnBrk="1" hangingPunct="1">
              <a:spcBef>
                <a:spcPct val="0"/>
              </a:spcBef>
            </a:pPr>
            <a:r>
              <a:rPr lang="en-US" altLang="en-US" dirty="0" smtClean="0"/>
              <a:t>Note: do</a:t>
            </a:r>
            <a:r>
              <a:rPr lang="en-US" altLang="en-US" baseline="0" dirty="0" smtClean="0"/>
              <a:t> not include anyone who is not on the taxpayer’s return, such as an unmarried partner who files their own return</a:t>
            </a:r>
            <a:endParaRPr lang="en-US" altLang="en-US" dirty="0" smtClean="0"/>
          </a:p>
        </p:txBody>
      </p:sp>
      <p:sp>
        <p:nvSpPr>
          <p:cNvPr id="169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DC34B0B-A2B1-4B23-9CEB-4BC4329B0016}" type="slidenum">
              <a:rPr lang="en-US" altLang="en-US" smtClean="0"/>
              <a:pPr/>
              <a:t>81</a:t>
            </a:fld>
            <a:endParaRPr lang="en-US" altLang="en-US" dirty="0" smtClean="0"/>
          </a:p>
        </p:txBody>
      </p:sp>
    </p:spTree>
    <p:extLst>
      <p:ext uri="{BB962C8B-B14F-4D97-AF65-F5344CB8AC3E}">
        <p14:creationId xmlns:p14="http://schemas.microsoft.com/office/powerpoint/2010/main" val="353931080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altLang="en-US" dirty="0" smtClean="0"/>
              <a:t>The members do not have to be the TP and Spouse</a:t>
            </a:r>
          </a:p>
          <a:p>
            <a:pPr>
              <a:buFontTx/>
              <a:buChar char="•"/>
            </a:pPr>
            <a:r>
              <a:rPr lang="en-US" altLang="en-US" dirty="0" smtClean="0"/>
              <a:t>It could be any member whose employer offered at least self-only coverage</a:t>
            </a:r>
          </a:p>
          <a:p>
            <a:pPr>
              <a:buFontTx/>
              <a:buChar char="•"/>
            </a:pPr>
            <a:r>
              <a:rPr lang="en-US" altLang="en-US" dirty="0" smtClean="0"/>
              <a:t>Exemption can be claimed even if one member takes their self-only offer</a:t>
            </a:r>
          </a:p>
        </p:txBody>
      </p:sp>
      <p:sp>
        <p:nvSpPr>
          <p:cNvPr id="172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3A92CF8-EB34-44C8-AFD0-36E54BF31A9C}" type="slidenum">
              <a:rPr lang="en-US" altLang="en-US" smtClean="0">
                <a:latin typeface="Arial" panose="020B0604020202020204" pitchFamily="34" charset="0"/>
              </a:rPr>
              <a:pPr/>
              <a:t>82</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13032792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Exemption would also apply if there is no offer of family coverage</a:t>
            </a:r>
          </a:p>
          <a:p>
            <a:r>
              <a:rPr lang="en-US" dirty="0" smtClean="0"/>
              <a:t>The test is whether there is an affordable</a:t>
            </a:r>
            <a:r>
              <a:rPr lang="en-US" baseline="0" dirty="0" smtClean="0"/>
              <a:t> offer of family coverage</a:t>
            </a:r>
            <a:endParaRPr lang="en-US" dirty="0"/>
          </a:p>
        </p:txBody>
      </p:sp>
      <p:sp>
        <p:nvSpPr>
          <p:cNvPr id="4" name="Slide Number Placeholder 3"/>
          <p:cNvSpPr>
            <a:spLocks noGrp="1"/>
          </p:cNvSpPr>
          <p:nvPr>
            <p:ph type="sldNum" sz="quarter" idx="10"/>
          </p:nvPr>
        </p:nvSpPr>
        <p:spPr/>
        <p:txBody>
          <a:bodyPr/>
          <a:lstStyle/>
          <a:p>
            <a:pPr>
              <a:defRPr/>
            </a:pPr>
            <a:fld id="{BA2E59DB-CAED-4CBB-ADFB-8DB9C4274666}" type="slidenum">
              <a:rPr lang="en-US" altLang="en-US" smtClean="0"/>
              <a:pPr>
                <a:defRPr/>
              </a:pPr>
              <a:t>83</a:t>
            </a:fld>
            <a:endParaRPr lang="en-US" altLang="en-US" dirty="0"/>
          </a:p>
        </p:txBody>
      </p:sp>
    </p:spTree>
    <p:extLst>
      <p:ext uri="{BB962C8B-B14F-4D97-AF65-F5344CB8AC3E}">
        <p14:creationId xmlns:p14="http://schemas.microsoft.com/office/powerpoint/2010/main" val="354693174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altLang="en-US" dirty="0" smtClean="0"/>
              <a:t>The members do not have to be the TP and Spouse</a:t>
            </a:r>
          </a:p>
        </p:txBody>
      </p:sp>
      <p:sp>
        <p:nvSpPr>
          <p:cNvPr id="175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C23ECDE-3BD0-4968-ACFE-736507855C72}" type="slidenum">
              <a:rPr lang="en-US" altLang="en-US" smtClean="0">
                <a:latin typeface="Arial" panose="020B0604020202020204" pitchFamily="34" charset="0"/>
              </a:rPr>
              <a:pPr/>
              <a:t>84</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32720100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a:t>
            </a:r>
            <a:r>
              <a:rPr lang="en-US" altLang="en-US" baseline="0" dirty="0" smtClean="0"/>
              <a:t> LCBP may be a HSA plan and that’s ok</a:t>
            </a:r>
          </a:p>
          <a:p>
            <a:pPr lvl="1"/>
            <a:r>
              <a:rPr lang="en-US" altLang="en-US" baseline="0" dirty="0" smtClean="0"/>
              <a:t>An HSA plan has been crafted to meet the high deductible rules, but it is still MEC</a:t>
            </a:r>
            <a:endParaRPr lang="en-US" altLang="en-US" dirty="0" smtClean="0"/>
          </a:p>
        </p:txBody>
      </p:sp>
      <p:sp>
        <p:nvSpPr>
          <p:cNvPr id="177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BABC7EB-F19A-48F5-A43F-5DB208818A7B}" type="slidenum">
              <a:rPr lang="en-US" altLang="en-US" smtClean="0">
                <a:latin typeface="Arial" panose="020B0604020202020204" pitchFamily="34" charset="0"/>
              </a:rPr>
              <a:pPr/>
              <a:t>85</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72979670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Assume that grandchild</a:t>
            </a:r>
            <a:r>
              <a:rPr lang="en-US" altLang="en-US" baseline="0" dirty="0" smtClean="0"/>
              <a:t> is </a:t>
            </a:r>
            <a:r>
              <a:rPr lang="en-US" altLang="en-US" b="1" dirty="0" smtClean="0"/>
              <a:t>not</a:t>
            </a:r>
            <a:r>
              <a:rPr lang="en-US" altLang="en-US" dirty="0" smtClean="0"/>
              <a:t> eligible for CHIP or Medicaid</a:t>
            </a:r>
          </a:p>
        </p:txBody>
      </p:sp>
      <p:sp>
        <p:nvSpPr>
          <p:cNvPr id="179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3BEE483-E63F-4513-963E-A8940D4B1E0C}" type="slidenum">
              <a:rPr lang="en-US" altLang="en-US" smtClean="0">
                <a:latin typeface="Arial" panose="020B0604020202020204" pitchFamily="34" charset="0"/>
              </a:rPr>
              <a:pPr/>
              <a:t>86</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89473939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dirty="0" smtClean="0"/>
              <a:t>Active military personnel are covered by TRICARE</a:t>
            </a:r>
          </a:p>
          <a:p>
            <a:pPr eaLnBrk="1" hangingPunct="1">
              <a:spcBef>
                <a:spcPct val="0"/>
              </a:spcBef>
              <a:buFontTx/>
              <a:buChar char="•"/>
            </a:pPr>
            <a:r>
              <a:rPr lang="en-US" altLang="en-US" dirty="0" smtClean="0"/>
              <a:t>Government employees are covered by an employer-sponsored plan, not a government-sponsored plan</a:t>
            </a:r>
          </a:p>
          <a:p>
            <a:pPr eaLnBrk="1" hangingPunct="1">
              <a:spcBef>
                <a:spcPct val="0"/>
              </a:spcBef>
              <a:buFontTx/>
              <a:buChar char="•"/>
            </a:pPr>
            <a:r>
              <a:rPr lang="en-US" altLang="en-US" dirty="0" smtClean="0"/>
              <a:t>Although state exchanges may have a different result, may not be able to get one policy that covers TP/SP and unrelated qualifying relative; the unrelated qualifying relative may need a separate quote for both Lines 1 and 10; the test will use the sum of the policy quotes</a:t>
            </a:r>
          </a:p>
          <a:p>
            <a:pPr eaLnBrk="1" hangingPunct="1">
              <a:spcBef>
                <a:spcPct val="0"/>
              </a:spcBef>
              <a:buFontTx/>
              <a:buChar char="•"/>
            </a:pPr>
            <a:endParaRPr lang="en-US" altLang="en-US" dirty="0" smtClean="0"/>
          </a:p>
        </p:txBody>
      </p:sp>
      <p:sp>
        <p:nvSpPr>
          <p:cNvPr id="181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7AD7122-C12F-4D16-A908-A3252CC7856C}" type="slidenum">
              <a:rPr lang="en-US" altLang="en-US" smtClean="0"/>
              <a:pPr/>
              <a:t>87</a:t>
            </a:fld>
            <a:endParaRPr lang="en-US" altLang="en-US" dirty="0" smtClean="0"/>
          </a:p>
        </p:txBody>
      </p:sp>
    </p:spTree>
    <p:extLst>
      <p:ext uri="{BB962C8B-B14F-4D97-AF65-F5344CB8AC3E}">
        <p14:creationId xmlns:p14="http://schemas.microsoft.com/office/powerpoint/2010/main" val="75259672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MCA = Marketplace Coverage Affordability</a:t>
            </a:r>
          </a:p>
          <a:p>
            <a:r>
              <a:rPr lang="en-US" altLang="en-US" dirty="0" smtClean="0"/>
              <a:t>LCBP = lowest cost bronze plan</a:t>
            </a:r>
          </a:p>
        </p:txBody>
      </p:sp>
      <p:sp>
        <p:nvSpPr>
          <p:cNvPr id="183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F2F90EC-2348-486C-8C08-B7E8BEE967E2}" type="slidenum">
              <a:rPr lang="en-US" altLang="en-US" smtClean="0">
                <a:latin typeface="Arial" panose="020B0604020202020204" pitchFamily="34" charset="0"/>
              </a:rPr>
              <a:pPr/>
              <a:t>88</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15152750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t>
            </a:r>
            <a:r>
              <a:rPr lang="en-US" b="1" dirty="0" smtClean="0"/>
              <a:t>not</a:t>
            </a:r>
            <a:r>
              <a:rPr lang="en-US" dirty="0" smtClean="0"/>
              <a:t> the affordability threshold, which includes pre-tax medical</a:t>
            </a:r>
            <a:r>
              <a:rPr lang="en-US" baseline="0" dirty="0" smtClean="0"/>
              <a:t> and does NOT include untaxed social security</a:t>
            </a:r>
            <a:endParaRPr lang="en-US" dirty="0" smtClean="0"/>
          </a:p>
        </p:txBody>
      </p:sp>
      <p:sp>
        <p:nvSpPr>
          <p:cNvPr id="4" name="Slide Number Placeholder 3"/>
          <p:cNvSpPr>
            <a:spLocks noGrp="1"/>
          </p:cNvSpPr>
          <p:nvPr>
            <p:ph type="sldNum" sz="quarter" idx="10"/>
          </p:nvPr>
        </p:nvSpPr>
        <p:spPr/>
        <p:txBody>
          <a:bodyPr/>
          <a:lstStyle/>
          <a:p>
            <a:pPr>
              <a:defRPr/>
            </a:pPr>
            <a:fld id="{BA2E59DB-CAED-4CBB-ADFB-8DB9C4274666}" type="slidenum">
              <a:rPr lang="en-US" altLang="en-US" smtClean="0"/>
              <a:pPr>
                <a:defRPr/>
              </a:pPr>
              <a:t>89</a:t>
            </a:fld>
            <a:endParaRPr lang="en-US" altLang="en-US" dirty="0"/>
          </a:p>
        </p:txBody>
      </p:sp>
    </p:spTree>
    <p:extLst>
      <p:ext uri="{BB962C8B-B14F-4D97-AF65-F5344CB8AC3E}">
        <p14:creationId xmlns:p14="http://schemas.microsoft.com/office/powerpoint/2010/main" val="109157717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FPL</a:t>
            </a:r>
            <a:r>
              <a:rPr lang="en-US" baseline="0" dirty="0" smtClean="0"/>
              <a:t>s are on Pub 4012 p. ACA-12</a:t>
            </a:r>
          </a:p>
          <a:p>
            <a:r>
              <a:rPr lang="en-US" baseline="0" dirty="0" smtClean="0"/>
              <a:t>Applicable percentages may be added to Pub 4012, if not, look at instructions to F 8962</a:t>
            </a:r>
            <a:endParaRPr lang="en-US" dirty="0"/>
          </a:p>
        </p:txBody>
      </p:sp>
      <p:sp>
        <p:nvSpPr>
          <p:cNvPr id="4" name="Slide Number Placeholder 3"/>
          <p:cNvSpPr>
            <a:spLocks noGrp="1"/>
          </p:cNvSpPr>
          <p:nvPr>
            <p:ph type="sldNum" sz="quarter" idx="10"/>
          </p:nvPr>
        </p:nvSpPr>
        <p:spPr/>
        <p:txBody>
          <a:bodyPr/>
          <a:lstStyle/>
          <a:p>
            <a:pPr>
              <a:defRPr/>
            </a:pPr>
            <a:fld id="{BA2E59DB-CAED-4CBB-ADFB-8DB9C4274666}" type="slidenum">
              <a:rPr lang="en-US" altLang="en-US" smtClean="0"/>
              <a:pPr>
                <a:defRPr/>
              </a:pPr>
              <a:t>90</a:t>
            </a:fld>
            <a:endParaRPr lang="en-US" altLang="en-US" dirty="0"/>
          </a:p>
        </p:txBody>
      </p:sp>
    </p:spTree>
    <p:extLst>
      <p:ext uri="{BB962C8B-B14F-4D97-AF65-F5344CB8AC3E}">
        <p14:creationId xmlns:p14="http://schemas.microsoft.com/office/powerpoint/2010/main" val="934086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ea typeface="Arial Unicode MS" panose="020B0604020202020204" pitchFamily="34" charset="-128"/>
                <a:cs typeface="Arial" panose="020B0604020202020204" pitchFamily="34" charset="0"/>
              </a:rPr>
              <a:t>When</a:t>
            </a:r>
            <a:r>
              <a:rPr lang="en-US" altLang="en-US" baseline="0" dirty="0" smtClean="0">
                <a:ea typeface="Arial Unicode MS" panose="020B0604020202020204" pitchFamily="34" charset="-128"/>
                <a:cs typeface="Arial" panose="020B0604020202020204" pitchFamily="34" charset="0"/>
              </a:rPr>
              <a:t> it appears </a:t>
            </a:r>
            <a:r>
              <a:rPr lang="en-US" altLang="en-US" baseline="0" dirty="0" err="1" smtClean="0">
                <a:ea typeface="Arial Unicode MS" panose="020B0604020202020204" pitchFamily="34" charset="-128"/>
                <a:cs typeface="Arial" panose="020B0604020202020204" pitchFamily="34" charset="0"/>
              </a:rPr>
              <a:t>SRP</a:t>
            </a:r>
            <a:r>
              <a:rPr lang="en-US" altLang="en-US" baseline="0" dirty="0" smtClean="0">
                <a:ea typeface="Arial Unicode MS" panose="020B0604020202020204" pitchFamily="34" charset="-128"/>
                <a:cs typeface="Arial" panose="020B0604020202020204" pitchFamily="34" charset="0"/>
              </a:rPr>
              <a:t> will apply, the return should be reviewed by a “Master” in ACA</a:t>
            </a:r>
          </a:p>
          <a:p>
            <a:pPr eaLnBrk="1" hangingPunct="1">
              <a:spcBef>
                <a:spcPct val="0"/>
              </a:spcBef>
            </a:pPr>
            <a:r>
              <a:rPr lang="en-US" altLang="en-US" baseline="0" dirty="0" smtClean="0">
                <a:ea typeface="Arial Unicode MS" panose="020B0604020202020204" pitchFamily="34" charset="-128"/>
                <a:cs typeface="Arial" panose="020B0604020202020204" pitchFamily="34" charset="0"/>
              </a:rPr>
              <a:t>Apprentice Counselors may wish to refer the return to a more experienced preparer</a:t>
            </a:r>
            <a:endParaRPr lang="en-US" altLang="en-US" dirty="0" smtClean="0">
              <a:ea typeface="Arial Unicode MS" panose="020B0604020202020204" pitchFamily="34" charset="-128"/>
              <a:cs typeface="Arial" panose="020B0604020202020204" pitchFamily="34" charset="0"/>
            </a:endParaRP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C665AE6-1D3A-4F5C-B745-EC991672CB3E}" type="slidenum">
              <a:rPr lang="en-US" altLang="en-US" smtClean="0"/>
              <a:pPr/>
              <a:t>9</a:t>
            </a:fld>
            <a:endParaRPr lang="en-US" altLang="en-US" dirty="0" smtClean="0"/>
          </a:p>
        </p:txBody>
      </p:sp>
    </p:spTree>
    <p:extLst>
      <p:ext uri="{BB962C8B-B14F-4D97-AF65-F5344CB8AC3E}">
        <p14:creationId xmlns:p14="http://schemas.microsoft.com/office/powerpoint/2010/main" val="187444820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You may need to determine whether an individual is actually eligible for Medicaid. </a:t>
            </a:r>
          </a:p>
          <a:p>
            <a:pPr eaLnBrk="1" hangingPunct="1">
              <a:spcBef>
                <a:spcPct val="0"/>
              </a:spcBef>
            </a:pPr>
            <a:r>
              <a:rPr lang="en-US" altLang="en-US" dirty="0" smtClean="0"/>
              <a:t>Ask the taxpayer or look on</a:t>
            </a:r>
            <a:r>
              <a:rPr lang="en-US" altLang="en-US" baseline="0" dirty="0" smtClean="0"/>
              <a:t> Medicaid.gov for your state and county as income limits may be higher than 138%, especially for children under age 19 or pregnant women</a:t>
            </a:r>
            <a:endParaRPr lang="en-US" altLang="en-US" dirty="0" smtClean="0"/>
          </a:p>
          <a:p>
            <a:pPr eaLnBrk="1" hangingPunct="1">
              <a:spcBef>
                <a:spcPct val="0"/>
              </a:spcBef>
            </a:pPr>
            <a:r>
              <a:rPr lang="en-US" altLang="en-US" dirty="0" smtClean="0"/>
              <a:t>Generally for Expansion states: </a:t>
            </a:r>
          </a:p>
          <a:p>
            <a:pPr lvl="1" eaLnBrk="1" hangingPunct="1">
              <a:spcBef>
                <a:spcPct val="0"/>
              </a:spcBef>
            </a:pPr>
            <a:r>
              <a:rPr lang="en-US" altLang="en-US" dirty="0" smtClean="0"/>
              <a:t>When the household MAGI (increased for untaxed social security benefits) is above 138% of the federal poverty line, the tax family is not eligible for Medicaid and is eligible for a PTC. Line 10 SLCSP will include all the individuals that do not have an employer offer. </a:t>
            </a:r>
          </a:p>
          <a:p>
            <a:pPr lvl="1" eaLnBrk="1" hangingPunct="1">
              <a:spcBef>
                <a:spcPct val="0"/>
              </a:spcBef>
            </a:pPr>
            <a:r>
              <a:rPr lang="en-US" altLang="en-US" dirty="0" smtClean="0"/>
              <a:t>When the household MAGI (increased for untaxed social security benefits) is below 138%, the tax family would have been eligible for Medicaid </a:t>
            </a:r>
            <a:r>
              <a:rPr lang="en-US" altLang="en-US" i="1" dirty="0" smtClean="0"/>
              <a:t>and not eligible for PTC</a:t>
            </a:r>
            <a:r>
              <a:rPr lang="en-US" altLang="en-US" dirty="0" smtClean="0"/>
              <a:t>. In this case, Line 10 SLCSP will be zero. </a:t>
            </a:r>
          </a:p>
          <a:p>
            <a:pPr eaLnBrk="1" hangingPunct="1">
              <a:spcBef>
                <a:spcPct val="0"/>
              </a:spcBef>
            </a:pPr>
            <a:r>
              <a:rPr lang="en-US" altLang="en-US" dirty="0" smtClean="0"/>
              <a:t>Generally</a:t>
            </a:r>
            <a:r>
              <a:rPr lang="en-US" altLang="en-US" baseline="0" dirty="0" smtClean="0"/>
              <a:t> for</a:t>
            </a:r>
            <a:r>
              <a:rPr lang="en-US" altLang="en-US" dirty="0" smtClean="0"/>
              <a:t> Non-expansion states: </a:t>
            </a:r>
          </a:p>
          <a:p>
            <a:pPr lvl="1" eaLnBrk="1" hangingPunct="1">
              <a:spcBef>
                <a:spcPct val="0"/>
              </a:spcBef>
            </a:pPr>
            <a:r>
              <a:rPr lang="en-US" altLang="en-US" dirty="0" smtClean="0"/>
              <a:t>When the household MAGI (increased for untaxed social security benefits) is above 100% of the federal poverty line, the tax family is not eligible for Medicaid and is eligible for a PTC. Line 10 SLCSP will include all the individuals that do not have an employer offer. </a:t>
            </a:r>
          </a:p>
          <a:p>
            <a:pPr lvl="1" eaLnBrk="1" hangingPunct="1">
              <a:spcBef>
                <a:spcPct val="0"/>
              </a:spcBef>
            </a:pPr>
            <a:r>
              <a:rPr lang="en-US" altLang="en-US" dirty="0" smtClean="0"/>
              <a:t>When the household MAGI (increased for untaxed social security benefits) is below 100% of the federal poverty line, the tax family would have been eligible for Medicaid and would therefore not be eligible for the PTC. In this case, Line 10 SLCSP will be zero. </a:t>
            </a:r>
          </a:p>
          <a:p>
            <a:pPr lvl="0" eaLnBrk="1" hangingPunct="1">
              <a:spcBef>
                <a:spcPct val="0"/>
              </a:spcBef>
            </a:pPr>
            <a:r>
              <a:rPr lang="en-US" altLang="en-US" b="1" i="1" dirty="0" smtClean="0"/>
              <a:t>Tip</a:t>
            </a:r>
            <a:r>
              <a:rPr lang="en-US" altLang="en-US" i="1" dirty="0" smtClean="0"/>
              <a:t>: </a:t>
            </a:r>
            <a:r>
              <a:rPr lang="en-US" altLang="en-US" dirty="0" smtClean="0"/>
              <a:t>When the household MAGI (increased for untaxed social security benefits) is 0% to 138% of FPL and the tax family lived in a </a:t>
            </a:r>
            <a:r>
              <a:rPr lang="en-US" altLang="en-US" i="1" dirty="0" smtClean="0"/>
              <a:t>non-expansion </a:t>
            </a:r>
            <a:r>
              <a:rPr lang="en-US" altLang="en-US" dirty="0" smtClean="0"/>
              <a:t>state during any part of the year and did not have minimum essential coverage, use code G exemption for the whole year – the affordability calculation/exemption is not needed. </a:t>
            </a:r>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1D43286-7C3E-45CB-A9DC-7B4F60E38ED0}" type="slidenum">
              <a:rPr lang="en-US" altLang="en-US" smtClean="0"/>
              <a:pPr/>
              <a:t>91</a:t>
            </a:fld>
            <a:endParaRPr lang="en-US" altLang="en-US" dirty="0" smtClean="0"/>
          </a:p>
        </p:txBody>
      </p:sp>
    </p:spTree>
    <p:extLst>
      <p:ext uri="{BB962C8B-B14F-4D97-AF65-F5344CB8AC3E}">
        <p14:creationId xmlns:p14="http://schemas.microsoft.com/office/powerpoint/2010/main" val="39423779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90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0B316BF-FA74-41A5-ACC8-747815957EED}" type="slidenum">
              <a:rPr lang="en-US" altLang="en-US" smtClean="0">
                <a:latin typeface="Arial" panose="020B0604020202020204" pitchFamily="34" charset="0"/>
              </a:rPr>
              <a:pPr/>
              <a:t>93</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24648074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Exemption met for all months in this example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Remind class that affordability threshold</a:t>
            </a:r>
            <a:r>
              <a:rPr lang="en-US" altLang="en-US" baseline="0" dirty="0" smtClean="0"/>
              <a:t> (slide 71) does not include untaxed social security, but would include pre-tax medical</a:t>
            </a:r>
            <a:endParaRPr lang="en-US" altLang="en-US" dirty="0" smtClean="0"/>
          </a:p>
          <a:p>
            <a:endParaRPr lang="en-US" altLang="en-US" dirty="0" smtClean="0"/>
          </a:p>
        </p:txBody>
      </p:sp>
      <p:sp>
        <p:nvSpPr>
          <p:cNvPr id="192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C7A84CB-01AA-4D80-8107-FA6FD77176C1}" type="slidenum">
              <a:rPr lang="en-US" altLang="en-US" smtClean="0">
                <a:latin typeface="Arial" panose="020B0604020202020204" pitchFamily="34" charset="0"/>
              </a:rPr>
              <a:pPr/>
              <a:t>94</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44461023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Exemption met for all months in this example</a:t>
            </a:r>
          </a:p>
        </p:txBody>
      </p:sp>
      <p:sp>
        <p:nvSpPr>
          <p:cNvPr id="195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B589886-CCBE-4F96-B78C-57E691F0D040}" type="slidenum">
              <a:rPr lang="en-US" altLang="en-US" smtClean="0">
                <a:latin typeface="Arial" panose="020B0604020202020204" pitchFamily="34" charset="0"/>
              </a:rPr>
              <a:pPr/>
              <a:t>95</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44272786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the full worksheet</a:t>
            </a:r>
            <a:endParaRPr lang="en-US" dirty="0"/>
          </a:p>
        </p:txBody>
      </p:sp>
      <p:sp>
        <p:nvSpPr>
          <p:cNvPr id="4" name="Slide Number Placeholder 3"/>
          <p:cNvSpPr>
            <a:spLocks noGrp="1"/>
          </p:cNvSpPr>
          <p:nvPr>
            <p:ph type="sldNum" sz="quarter" idx="10"/>
          </p:nvPr>
        </p:nvSpPr>
        <p:spPr/>
        <p:txBody>
          <a:bodyPr/>
          <a:lstStyle/>
          <a:p>
            <a:pPr>
              <a:defRPr/>
            </a:pPr>
            <a:fld id="{BA2E59DB-CAED-4CBB-ADFB-8DB9C4274666}" type="slidenum">
              <a:rPr lang="en-US" altLang="en-US" smtClean="0"/>
              <a:pPr>
                <a:defRPr/>
              </a:pPr>
              <a:t>96</a:t>
            </a:fld>
            <a:endParaRPr lang="en-US" altLang="en-US" dirty="0"/>
          </a:p>
        </p:txBody>
      </p:sp>
    </p:spTree>
    <p:extLst>
      <p:ext uri="{BB962C8B-B14F-4D97-AF65-F5344CB8AC3E}">
        <p14:creationId xmlns:p14="http://schemas.microsoft.com/office/powerpoint/2010/main" val="305409690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world of thanks to Jeff Bogart!</a:t>
            </a:r>
            <a:endParaRPr lang="en-US" dirty="0"/>
          </a:p>
        </p:txBody>
      </p:sp>
      <p:sp>
        <p:nvSpPr>
          <p:cNvPr id="4" name="Slide Number Placeholder 3"/>
          <p:cNvSpPr>
            <a:spLocks noGrp="1"/>
          </p:cNvSpPr>
          <p:nvPr>
            <p:ph type="sldNum" sz="quarter" idx="10"/>
          </p:nvPr>
        </p:nvSpPr>
        <p:spPr/>
        <p:txBody>
          <a:bodyPr/>
          <a:lstStyle/>
          <a:p>
            <a:pPr>
              <a:defRPr/>
            </a:pPr>
            <a:fld id="{BA2E59DB-CAED-4CBB-ADFB-8DB9C4274666}" type="slidenum">
              <a:rPr lang="en-US" altLang="en-US" smtClean="0"/>
              <a:pPr>
                <a:defRPr/>
              </a:pPr>
              <a:t>97</a:t>
            </a:fld>
            <a:endParaRPr lang="en-US" altLang="en-US" dirty="0"/>
          </a:p>
        </p:txBody>
      </p:sp>
    </p:spTree>
    <p:extLst>
      <p:ext uri="{BB962C8B-B14F-4D97-AF65-F5344CB8AC3E}">
        <p14:creationId xmlns:p14="http://schemas.microsoft.com/office/powerpoint/2010/main" val="192654881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98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DEC9AA8-7C8E-40D1-81A0-647E367408E1}" type="slidenum">
              <a:rPr lang="en-US" altLang="en-US" smtClean="0">
                <a:latin typeface="Arial" panose="020B0604020202020204" pitchFamily="34" charset="0"/>
              </a:rPr>
              <a:pPr/>
              <a:t>98</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05742705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200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D2B5ABC-30DA-461A-B2C6-FB83F53FB0A2}" type="slidenum">
              <a:rPr lang="en-US" altLang="en-US" smtClean="0">
                <a:latin typeface="Arial" panose="020B0604020202020204" pitchFamily="34" charset="0"/>
              </a:rPr>
              <a:pPr/>
              <a:t>99</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24395291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Medicaid</a:t>
            </a:r>
            <a:r>
              <a:rPr lang="en-US" altLang="en-US" baseline="0" dirty="0" smtClean="0"/>
              <a:t> eligibility may have a 45-day waiting period before eligibility – for this example, assumed that Medicaid eligibility started in February (could have lost his job early Jan)</a:t>
            </a:r>
            <a:endParaRPr lang="en-US" altLang="en-US" dirty="0" smtClean="0"/>
          </a:p>
          <a:p>
            <a:r>
              <a:rPr lang="en-US" altLang="en-US" dirty="0" smtClean="0"/>
              <a:t>Medicaid</a:t>
            </a:r>
            <a:r>
              <a:rPr lang="en-US" altLang="en-US" baseline="0" dirty="0" smtClean="0"/>
              <a:t> eligibility may really continue until the next evaluation date</a:t>
            </a:r>
          </a:p>
          <a:p>
            <a:r>
              <a:rPr lang="en-US" altLang="en-US" baseline="0" dirty="0" smtClean="0"/>
              <a:t>For purposes of this example, it is assumed that Tommy was not eligible for Medicaid at all in November and December</a:t>
            </a:r>
            <a:endParaRPr lang="en-US" altLang="en-US" dirty="0" smtClean="0"/>
          </a:p>
          <a:p>
            <a:endParaRPr lang="en-US" altLang="en-US" dirty="0" smtClean="0"/>
          </a:p>
        </p:txBody>
      </p:sp>
      <p:sp>
        <p:nvSpPr>
          <p:cNvPr id="202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F0E6817-D068-425D-912B-517ABA1BF5B9}" type="slidenum">
              <a:rPr lang="en-US" altLang="en-US" smtClean="0">
                <a:latin typeface="Arial" panose="020B0604020202020204" pitchFamily="34" charset="0"/>
              </a:rPr>
              <a:pPr/>
              <a:t>100</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79496399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Emphasize to always use annual amounts</a:t>
            </a:r>
          </a:p>
        </p:txBody>
      </p:sp>
      <p:sp>
        <p:nvSpPr>
          <p:cNvPr id="204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CB9E33B-91F3-4B37-84C3-A7A21C8C286E}" type="slidenum">
              <a:rPr lang="en-US" altLang="en-US" smtClean="0">
                <a:latin typeface="Arial" panose="020B0604020202020204" pitchFamily="34" charset="0"/>
              </a:rPr>
              <a:pPr/>
              <a:t>101</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6405282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6720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90600" y="1122363"/>
            <a:ext cx="7162800" cy="2387600"/>
          </a:xfrm>
        </p:spPr>
        <p:txBody>
          <a:bodyPr anchor="ctr" anchorCtr="0"/>
          <a:lstStyle>
            <a:lvl1pPr algn="ctr">
              <a:defRPr sz="60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90600" y="3810000"/>
            <a:ext cx="7162800" cy="1447800"/>
          </a:xfrm>
        </p:spPr>
        <p:txBody>
          <a:bodyPr>
            <a:normAutofit/>
          </a:bodyPr>
          <a:lstStyle>
            <a:lvl1pPr marL="0" indent="0" algn="ctr">
              <a:buNone/>
              <a:defRPr sz="4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26444" y="5958117"/>
            <a:ext cx="4612756" cy="408829"/>
          </a:xfrm>
          <a:prstGeom prst="rect">
            <a:avLst/>
          </a:prstGeom>
        </p:spPr>
      </p:pic>
    </p:spTree>
    <p:extLst>
      <p:ext uri="{BB962C8B-B14F-4D97-AF65-F5344CB8AC3E}">
        <p14:creationId xmlns:p14="http://schemas.microsoft.com/office/powerpoint/2010/main" val="3635438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mn-lt"/>
              </a:defRPr>
            </a:lvl1pPr>
          </a:lstStyle>
          <a:p>
            <a:r>
              <a:rPr lang="en-US" dirty="0" smtClean="0"/>
              <a:t>Click to edit Master title style</a:t>
            </a:r>
            <a:endParaRPr lang="en-US" dirty="0"/>
          </a:p>
        </p:txBody>
      </p:sp>
      <p:sp>
        <p:nvSpPr>
          <p:cNvPr id="9" name="Footer Placeholder 8"/>
          <p:cNvSpPr>
            <a:spLocks noGrp="1"/>
          </p:cNvSpPr>
          <p:nvPr>
            <p:ph type="ftr" sz="quarter" idx="10"/>
          </p:nvPr>
        </p:nvSpPr>
        <p:spPr/>
        <p:txBody>
          <a:bodyPr/>
          <a:lstStyle>
            <a:lvl1pPr>
              <a:defRPr>
                <a:latin typeface="+mn-lt"/>
              </a:defRPr>
            </a:lvl1pPr>
          </a:lstStyle>
          <a:p>
            <a:pPr>
              <a:defRPr/>
            </a:pPr>
            <a:r>
              <a:rPr lang="en-US" dirty="0" smtClean="0"/>
              <a:t>NTTC Training – TY2016</a:t>
            </a:r>
            <a:endParaRPr lang="en-US" dirty="0"/>
          </a:p>
        </p:txBody>
      </p:sp>
      <p:sp>
        <p:nvSpPr>
          <p:cNvPr id="10" name="Slide Number Placeholder 9"/>
          <p:cNvSpPr>
            <a:spLocks noGrp="1"/>
          </p:cNvSpPr>
          <p:nvPr>
            <p:ph type="sldNum" sz="quarter" idx="11"/>
          </p:nvPr>
        </p:nvSpPr>
        <p:spPr/>
        <p:txBody>
          <a:bodyPr/>
          <a:lstStyle>
            <a:lvl1pPr>
              <a:defRPr>
                <a:latin typeface="+mn-lt"/>
              </a:defRPr>
            </a:lvl1pPr>
          </a:lstStyle>
          <a:p>
            <a:pPr>
              <a:defRPr/>
            </a:pPr>
            <a:fld id="{9A7DE7B2-8EA6-41E1-94BA-00496E25FD19}" type="slidenum">
              <a:rPr lang="en-US" altLang="en-US" smtClean="0"/>
              <a:pPr>
                <a:defRPr/>
              </a:pPr>
              <a:t>‹#›</a:t>
            </a:fld>
            <a:endParaRPr lang="en-US" altLang="en-US" dirty="0"/>
          </a:p>
        </p:txBody>
      </p:sp>
      <p:sp>
        <p:nvSpPr>
          <p:cNvPr id="4" name="Content Placeholder 3"/>
          <p:cNvSpPr>
            <a:spLocks noGrp="1"/>
          </p:cNvSpPr>
          <p:nvPr>
            <p:ph sz="quarter" idx="12"/>
          </p:nvPr>
        </p:nvSpPr>
        <p:spPr/>
        <p:txBody>
          <a:bodyPr/>
          <a:lstStyle>
            <a:lvl1pPr>
              <a:defRPr/>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15811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46484" y="2133600"/>
            <a:ext cx="3657600" cy="3869634"/>
          </a:xfrm>
        </p:spPr>
        <p:txBody>
          <a:bodyPr/>
          <a:lstStyle>
            <a:lvl1pPr>
              <a:defRPr/>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800600" y="2133600"/>
            <a:ext cx="3657600" cy="3869634"/>
          </a:xfrm>
        </p:spPr>
        <p:txBody>
          <a:bodyPr/>
          <a:lstStyle>
            <a:lvl1pPr>
              <a:defRPr/>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 name="Title 9"/>
          <p:cNvSpPr>
            <a:spLocks noGrp="1"/>
          </p:cNvSpPr>
          <p:nvPr>
            <p:ph type="title"/>
          </p:nvPr>
        </p:nvSpPr>
        <p:spPr/>
        <p:txBody>
          <a:bodyPr/>
          <a:lstStyle>
            <a:lvl1pPr>
              <a:defRPr/>
            </a:lvl1pPr>
          </a:lstStyle>
          <a:p>
            <a:r>
              <a:rPr lang="en-US" dirty="0" smtClean="0"/>
              <a:t>Click to edit Master title style</a:t>
            </a:r>
            <a:endParaRPr lang="en-US" dirty="0"/>
          </a:p>
        </p:txBody>
      </p:sp>
      <p:sp>
        <p:nvSpPr>
          <p:cNvPr id="11" name="Footer Placeholder 10"/>
          <p:cNvSpPr>
            <a:spLocks noGrp="1"/>
          </p:cNvSpPr>
          <p:nvPr>
            <p:ph type="ftr" sz="quarter" idx="10"/>
          </p:nvPr>
        </p:nvSpPr>
        <p:spPr/>
        <p:txBody>
          <a:bodyPr/>
          <a:lstStyle>
            <a:lvl1pPr>
              <a:defRPr/>
            </a:lvl1pPr>
          </a:lstStyle>
          <a:p>
            <a:pPr>
              <a:defRPr/>
            </a:pPr>
            <a:r>
              <a:rPr lang="en-US" dirty="0" smtClean="0"/>
              <a:t>NTTC Training – TY2016</a:t>
            </a:r>
            <a:endParaRPr lang="en-US" dirty="0"/>
          </a:p>
        </p:txBody>
      </p:sp>
      <p:sp>
        <p:nvSpPr>
          <p:cNvPr id="12" name="Slide Number Placeholder 11"/>
          <p:cNvSpPr>
            <a:spLocks noGrp="1"/>
          </p:cNvSpPr>
          <p:nvPr>
            <p:ph type="sldNum" sz="quarter" idx="11"/>
          </p:nvPr>
        </p:nvSpPr>
        <p:spPr/>
        <p:txBody>
          <a:bodyPr/>
          <a:lstStyle/>
          <a:p>
            <a:pPr>
              <a:defRPr/>
            </a:pPr>
            <a:fld id="{D6AF9D77-243A-4E53-BA97-0331246B95ED}" type="slidenum">
              <a:rPr lang="en-US" altLang="en-US" smtClean="0"/>
              <a:pPr>
                <a:defRPr/>
              </a:pPr>
              <a:t>‹#›</a:t>
            </a:fld>
            <a:endParaRPr lang="en-US" altLang="en-US" dirty="0"/>
          </a:p>
        </p:txBody>
      </p:sp>
    </p:spTree>
    <p:extLst>
      <p:ext uri="{BB962C8B-B14F-4D97-AF65-F5344CB8AC3E}">
        <p14:creationId xmlns:p14="http://schemas.microsoft.com/office/powerpoint/2010/main" val="945472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82579" y="2147888"/>
            <a:ext cx="3657600" cy="823912"/>
          </a:xfrm>
        </p:spPr>
        <p:txBody>
          <a:bodyPr anchor="b">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982579" y="2971799"/>
            <a:ext cx="3657600" cy="3007581"/>
          </a:xfrm>
        </p:spPr>
        <p:txBody>
          <a:bodyPr>
            <a:normAutofit/>
          </a:bodyPr>
          <a:lstStyle>
            <a:lvl1pPr>
              <a:defRPr sz="3200"/>
            </a:lvl1pPr>
            <a:lvl2pPr>
              <a:defRPr sz="2800"/>
            </a:lvl2pPr>
            <a:lvl3pPr>
              <a:defRPr sz="2400"/>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800600" y="2147888"/>
            <a:ext cx="3657600" cy="823912"/>
          </a:xfrm>
        </p:spPr>
        <p:txBody>
          <a:bodyPr anchor="b">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00600" y="2971800"/>
            <a:ext cx="3657600" cy="3007580"/>
          </a:xfrm>
        </p:spPr>
        <p:txBody>
          <a:bodyPr>
            <a:normAutofit/>
          </a:bodyPr>
          <a:lstStyle>
            <a:lvl1pPr>
              <a:defRPr sz="3200"/>
            </a:lvl1pPr>
            <a:lvl2pPr>
              <a:defRPr sz="2800"/>
            </a:lvl2pPr>
            <a:lvl3pPr>
              <a:defRPr sz="2400"/>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Footer Placeholder 9"/>
          <p:cNvSpPr>
            <a:spLocks noGrp="1"/>
          </p:cNvSpPr>
          <p:nvPr>
            <p:ph type="ftr" sz="quarter" idx="10"/>
          </p:nvPr>
        </p:nvSpPr>
        <p:spPr/>
        <p:txBody>
          <a:bodyPr/>
          <a:lstStyle>
            <a:lvl1pPr>
              <a:defRPr/>
            </a:lvl1pPr>
          </a:lstStyle>
          <a:p>
            <a:pPr>
              <a:defRPr/>
            </a:pPr>
            <a:r>
              <a:rPr lang="en-US" dirty="0" smtClean="0"/>
              <a:t>NTTC Training – TY2016</a:t>
            </a:r>
            <a:endParaRPr lang="en-US" dirty="0"/>
          </a:p>
        </p:txBody>
      </p:sp>
      <p:sp>
        <p:nvSpPr>
          <p:cNvPr id="11" name="Slide Number Placeholder 10"/>
          <p:cNvSpPr>
            <a:spLocks noGrp="1"/>
          </p:cNvSpPr>
          <p:nvPr>
            <p:ph type="sldNum" sz="quarter" idx="11"/>
          </p:nvPr>
        </p:nvSpPr>
        <p:spPr/>
        <p:txBody>
          <a:bodyPr/>
          <a:lstStyle/>
          <a:p>
            <a:pPr>
              <a:defRPr/>
            </a:pPr>
            <a:fld id="{942E88FF-A5EB-4875-A65A-21FAA5F1D553}" type="slidenum">
              <a:rPr lang="en-US" altLang="en-US" smtClean="0"/>
              <a:pPr>
                <a:defRPr/>
              </a:pPr>
              <a:t>‹#›</a:t>
            </a:fld>
            <a:endParaRPr lang="en-US" altLang="en-US" dirty="0"/>
          </a:p>
        </p:txBody>
      </p:sp>
      <p:sp>
        <p:nvSpPr>
          <p:cNvPr id="12" name="Title 11"/>
          <p:cNvSpPr>
            <a:spLocks noGrp="1"/>
          </p:cNvSpPr>
          <p:nvPr>
            <p:ph type="title"/>
          </p:nvPr>
        </p:nvSpPr>
        <p:spPr/>
        <p:txBody>
          <a:bodyPr/>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2351056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bject Over Text">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lvl1pPr>
              <a:defRPr/>
            </a:lvl1pPr>
          </a:lstStyle>
          <a:p>
            <a:pPr>
              <a:defRPr/>
            </a:pPr>
            <a:r>
              <a:rPr lang="en-US" dirty="0" smtClean="0"/>
              <a:t>NTTC Training – TY2016</a:t>
            </a:r>
            <a:endParaRPr lang="en-US" dirty="0"/>
          </a:p>
        </p:txBody>
      </p:sp>
      <p:sp>
        <p:nvSpPr>
          <p:cNvPr id="10" name="Slide Number Placeholder 9"/>
          <p:cNvSpPr>
            <a:spLocks noGrp="1"/>
          </p:cNvSpPr>
          <p:nvPr>
            <p:ph type="sldNum" sz="quarter" idx="11"/>
          </p:nvPr>
        </p:nvSpPr>
        <p:spPr/>
        <p:txBody>
          <a:bodyPr/>
          <a:lstStyle/>
          <a:p>
            <a:pPr>
              <a:defRPr/>
            </a:pPr>
            <a:fld id="{02848181-F22A-460A-A74F-0B3B914E9AA2}" type="slidenum">
              <a:rPr lang="en-US" altLang="en-US" smtClean="0"/>
              <a:pPr>
                <a:defRPr/>
              </a:pPr>
              <a:t>‹#›</a:t>
            </a:fld>
            <a:endParaRPr lang="en-US" altLang="en-US" dirty="0"/>
          </a:p>
        </p:txBody>
      </p:sp>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3"/>
          </p:nvPr>
        </p:nvSpPr>
        <p:spPr>
          <a:xfrm>
            <a:off x="954505" y="4114800"/>
            <a:ext cx="7543800" cy="1879353"/>
          </a:xfrm>
        </p:spPr>
        <p:txBody>
          <a:bodyPr/>
          <a:lstStyle>
            <a:lvl1pPr>
              <a:defRPr/>
            </a:lvl1pPr>
            <a:lvl2pPr>
              <a:defRPr/>
            </a:lvl2pPr>
          </a:lstStyle>
          <a:p>
            <a:pPr lvl="0"/>
            <a:r>
              <a:rPr lang="en-US" dirty="0" smtClean="0"/>
              <a:t>Click to edit Master text styles</a:t>
            </a:r>
          </a:p>
          <a:p>
            <a:pPr lvl="1"/>
            <a:r>
              <a:rPr lang="en-US" dirty="0" smtClean="0"/>
              <a:t>Second level</a:t>
            </a:r>
          </a:p>
        </p:txBody>
      </p:sp>
      <p:sp>
        <p:nvSpPr>
          <p:cNvPr id="4" name="Picture Placeholder 3"/>
          <p:cNvSpPr>
            <a:spLocks noGrp="1"/>
          </p:cNvSpPr>
          <p:nvPr>
            <p:ph type="pic" sz="quarter" idx="15"/>
          </p:nvPr>
        </p:nvSpPr>
        <p:spPr>
          <a:xfrm>
            <a:off x="954505" y="2141538"/>
            <a:ext cx="7543800" cy="1879600"/>
          </a:xfrm>
        </p:spPr>
        <p:txBody>
          <a:bodyPr/>
          <a:lstStyle>
            <a:lvl1pPr marL="0" indent="0">
              <a:buNone/>
              <a:defRPr/>
            </a:lvl1pPr>
          </a:lstStyle>
          <a:p>
            <a:r>
              <a:rPr lang="en-US" dirty="0" smtClean="0"/>
              <a:t>Click icon to add picture</a:t>
            </a:r>
            <a:endParaRPr lang="en-US" dirty="0"/>
          </a:p>
        </p:txBody>
      </p:sp>
    </p:spTree>
    <p:extLst>
      <p:ext uri="{BB962C8B-B14F-4D97-AF65-F5344CB8AC3E}">
        <p14:creationId xmlns:p14="http://schemas.microsoft.com/office/powerpoint/2010/main" val="2979732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Over Object">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lvl1pPr>
              <a:defRPr/>
            </a:lvl1pPr>
          </a:lstStyle>
          <a:p>
            <a:pPr>
              <a:defRPr/>
            </a:pPr>
            <a:r>
              <a:rPr lang="en-US" dirty="0" smtClean="0"/>
              <a:t>NTTC Training – TY2016</a:t>
            </a:r>
            <a:endParaRPr lang="en-US" dirty="0"/>
          </a:p>
        </p:txBody>
      </p:sp>
      <p:sp>
        <p:nvSpPr>
          <p:cNvPr id="10" name="Slide Number Placeholder 9"/>
          <p:cNvSpPr>
            <a:spLocks noGrp="1"/>
          </p:cNvSpPr>
          <p:nvPr>
            <p:ph type="sldNum" sz="quarter" idx="11"/>
          </p:nvPr>
        </p:nvSpPr>
        <p:spPr/>
        <p:txBody>
          <a:bodyPr/>
          <a:lstStyle/>
          <a:p>
            <a:pPr>
              <a:defRPr/>
            </a:pPr>
            <a:fld id="{02848181-F22A-460A-A74F-0B3B914E9AA2}" type="slidenum">
              <a:rPr lang="en-US" altLang="en-US" smtClean="0"/>
              <a:pPr>
                <a:defRPr/>
              </a:pPr>
              <a:t>‹#›</a:t>
            </a:fld>
            <a:endParaRPr lang="en-US" altLang="en-US" dirty="0"/>
          </a:p>
        </p:txBody>
      </p:sp>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11" name="Picture Placeholder 3"/>
          <p:cNvSpPr>
            <a:spLocks noGrp="1"/>
          </p:cNvSpPr>
          <p:nvPr>
            <p:ph type="pic" sz="quarter" idx="15"/>
          </p:nvPr>
        </p:nvSpPr>
        <p:spPr>
          <a:xfrm>
            <a:off x="950495" y="4124158"/>
            <a:ext cx="7543800" cy="1879600"/>
          </a:xfrm>
        </p:spPr>
        <p:txBody>
          <a:bodyPr/>
          <a:lstStyle>
            <a:lvl1pPr marL="0" indent="0">
              <a:buNone/>
              <a:defRPr/>
            </a:lvl1pPr>
          </a:lstStyle>
          <a:p>
            <a:r>
              <a:rPr lang="en-US" dirty="0" smtClean="0"/>
              <a:t>Click icon to add picture</a:t>
            </a:r>
            <a:endParaRPr lang="en-US" dirty="0"/>
          </a:p>
        </p:txBody>
      </p:sp>
      <p:sp>
        <p:nvSpPr>
          <p:cNvPr id="14" name="Text Placeholder 5"/>
          <p:cNvSpPr>
            <a:spLocks noGrp="1"/>
          </p:cNvSpPr>
          <p:nvPr>
            <p:ph type="body" sz="quarter" idx="16"/>
          </p:nvPr>
        </p:nvSpPr>
        <p:spPr>
          <a:xfrm>
            <a:off x="950495" y="2141661"/>
            <a:ext cx="7543800" cy="1879353"/>
          </a:xfrm>
        </p:spPr>
        <p:txBody>
          <a:bodyPr/>
          <a:lstStyle>
            <a:lvl1pPr>
              <a:defRPr/>
            </a:lvl1pPr>
            <a:lvl2pPr>
              <a:defRPr/>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730696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lvl1pPr>
              <a:defRPr/>
            </a:lvl1pPr>
          </a:lstStyle>
          <a:p>
            <a:pPr>
              <a:defRPr/>
            </a:pPr>
            <a:r>
              <a:rPr lang="en-US" dirty="0" smtClean="0"/>
              <a:t>NTTC Training – TY2016</a:t>
            </a:r>
            <a:endParaRPr lang="en-US" dirty="0"/>
          </a:p>
        </p:txBody>
      </p:sp>
      <p:sp>
        <p:nvSpPr>
          <p:cNvPr id="4" name="Slide Number Placeholder 3"/>
          <p:cNvSpPr>
            <a:spLocks noGrp="1"/>
          </p:cNvSpPr>
          <p:nvPr>
            <p:ph type="sldNum" sz="quarter" idx="11"/>
          </p:nvPr>
        </p:nvSpPr>
        <p:spPr/>
        <p:txBody>
          <a:bodyPr/>
          <a:lstStyle/>
          <a:p>
            <a:pPr>
              <a:defRPr/>
            </a:pPr>
            <a:fld id="{A2515617-C104-49E9-9F7F-9E652621D3F3}" type="slidenum">
              <a:rPr lang="en-US" altLang="en-US" smtClean="0"/>
              <a:pPr>
                <a:defRPr/>
              </a:pPr>
              <a:t>‹#›</a:t>
            </a:fld>
            <a:endParaRPr lang="en-US" altLang="en-US" dirty="0"/>
          </a:p>
        </p:txBody>
      </p:sp>
    </p:spTree>
    <p:extLst>
      <p:ext uri="{BB962C8B-B14F-4D97-AF65-F5344CB8AC3E}">
        <p14:creationId xmlns:p14="http://schemas.microsoft.com/office/powerpoint/2010/main" val="4158708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lvl1pPr>
              <a:defRPr/>
            </a:lvl1pPr>
          </a:lstStyle>
          <a:p>
            <a:pPr>
              <a:defRPr/>
            </a:pPr>
            <a:r>
              <a:rPr lang="en-US" dirty="0" smtClean="0"/>
              <a:t>NTTC Training – TY2016</a:t>
            </a:r>
            <a:endParaRPr lang="en-US" dirty="0"/>
          </a:p>
        </p:txBody>
      </p:sp>
      <p:sp>
        <p:nvSpPr>
          <p:cNvPr id="6" name="Slide Number Placeholder 5"/>
          <p:cNvSpPr>
            <a:spLocks noGrp="1"/>
          </p:cNvSpPr>
          <p:nvPr>
            <p:ph type="sldNum" sz="quarter" idx="11"/>
          </p:nvPr>
        </p:nvSpPr>
        <p:spPr/>
        <p:txBody>
          <a:bodyPr/>
          <a:lstStyle/>
          <a:p>
            <a:pPr>
              <a:defRPr/>
            </a:pPr>
            <a:fld id="{CBF90774-D43C-40C0-9D99-7F58EFCF24AA}" type="slidenum">
              <a:rPr lang="en-US" altLang="en-US" smtClean="0"/>
              <a:pPr>
                <a:defRPr/>
              </a:pPr>
              <a:t>‹#›</a:t>
            </a:fld>
            <a:endParaRPr lang="en-US" altLang="en-US" dirty="0"/>
          </a:p>
        </p:txBody>
      </p:sp>
    </p:spTree>
    <p:extLst>
      <p:ext uri="{BB962C8B-B14F-4D97-AF65-F5344CB8AC3E}">
        <p14:creationId xmlns:p14="http://schemas.microsoft.com/office/powerpoint/2010/main" val="3141622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a:solidFill>
            <a:srgbClr val="67202F"/>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2133600"/>
            <a:ext cx="7869654" cy="38862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6"/>
          <p:cNvSpPr>
            <a:spLocks noGrp="1"/>
          </p:cNvSpPr>
          <p:nvPr>
            <p:ph type="ftr" sz="quarter" idx="3"/>
          </p:nvPr>
        </p:nvSpPr>
        <p:spPr>
          <a:xfrm>
            <a:off x="1494351" y="6213227"/>
            <a:ext cx="3451360" cy="365125"/>
          </a:xfrm>
          <a:prstGeom prst="rect">
            <a:avLst/>
          </a:prstGeom>
        </p:spPr>
        <p:txBody>
          <a:bodyPr vert="horz" lIns="91440" tIns="45720" rIns="91440" bIns="45720" rtlCol="0" anchor="ctr"/>
          <a:lstStyle>
            <a:lvl1pPr algn="l">
              <a:defRPr sz="1200">
                <a:solidFill>
                  <a:schemeClr val="tx1">
                    <a:tint val="75000"/>
                  </a:schemeClr>
                </a:solidFill>
                <a:latin typeface="+mn-lt"/>
                <a:ea typeface="Verdana" panose="020B0604030504040204" pitchFamily="34" charset="0"/>
                <a:cs typeface="Calibri" panose="020F0502020204030204" pitchFamily="34" charset="0"/>
              </a:defRPr>
            </a:lvl1pPr>
          </a:lstStyle>
          <a:p>
            <a:pPr>
              <a:defRPr/>
            </a:pPr>
            <a:r>
              <a:rPr lang="en-US" dirty="0" smtClean="0"/>
              <a:t>NTTC Training – TY2016</a:t>
            </a:r>
            <a:endParaRPr lang="en-US" dirty="0"/>
          </a:p>
        </p:txBody>
      </p:sp>
      <p:sp>
        <p:nvSpPr>
          <p:cNvPr id="10" name="Slide Number Placeholder 9"/>
          <p:cNvSpPr>
            <a:spLocks noGrp="1"/>
          </p:cNvSpPr>
          <p:nvPr>
            <p:ph type="sldNum" sz="quarter" idx="4"/>
          </p:nvPr>
        </p:nvSpPr>
        <p:spPr>
          <a:xfrm>
            <a:off x="628650" y="6213227"/>
            <a:ext cx="635607"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pPr>
              <a:defRPr/>
            </a:pPr>
            <a:fld id="{02848181-F22A-460A-A74F-0B3B914E9AA2}" type="slidenum">
              <a:rPr lang="en-US" altLang="en-US" smtClean="0"/>
              <a:pPr>
                <a:defRPr/>
              </a:pPr>
              <a:t>‹#›</a:t>
            </a:fld>
            <a:endParaRPr lang="en-US" altLang="en-US" dirty="0"/>
          </a:p>
        </p:txBody>
      </p:sp>
      <p:pic>
        <p:nvPicPr>
          <p:cNvPr id="6" name="Pictur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82915" y="6274283"/>
            <a:ext cx="2732435" cy="243012"/>
          </a:xfrm>
          <a:prstGeom prst="rect">
            <a:avLst/>
          </a:prstGeom>
        </p:spPr>
      </p:pic>
    </p:spTree>
    <p:extLst>
      <p:ext uri="{BB962C8B-B14F-4D97-AF65-F5344CB8AC3E}">
        <p14:creationId xmlns:p14="http://schemas.microsoft.com/office/powerpoint/2010/main" val="559443981"/>
      </p:ext>
    </p:extLst>
  </p:cSld>
  <p:clrMap bg1="lt1" tx1="dk1" bg2="lt2" tx2="dk2" accent1="accent1" accent2="accent2" accent3="accent3" accent4="accent4" accent5="accent5" accent6="accent6" hlink="hlink" folHlink="folHlink"/>
  <p:sldLayoutIdLst>
    <p:sldLayoutId id="2147484481" r:id="rId1"/>
    <p:sldLayoutId id="2147484482" r:id="rId2"/>
    <p:sldLayoutId id="2147484483" r:id="rId3"/>
    <p:sldLayoutId id="2147484484" r:id="rId4"/>
    <p:sldLayoutId id="2147484485" r:id="rId5"/>
    <p:sldLayoutId id="2147484486" r:id="rId6"/>
    <p:sldLayoutId id="2147484487" r:id="rId7"/>
    <p:sldLayoutId id="2147484488" r:id="rId8"/>
  </p:sldLayoutIdLst>
  <p:hf hdr="0" dt="0"/>
  <p:txStyles>
    <p:titleStyle>
      <a:lvl1pPr marL="55563" indent="0" algn="l" defTabSz="914400" rtl="0" eaLnBrk="1" latinLnBrk="0" hangingPunct="1">
        <a:lnSpc>
          <a:spcPct val="90000"/>
        </a:lnSpc>
        <a:spcBef>
          <a:spcPct val="0"/>
        </a:spcBef>
        <a:buNone/>
        <a:defRPr sz="4800" b="1" kern="1200">
          <a:solidFill>
            <a:schemeClr val="bg1"/>
          </a:solidFill>
          <a:latin typeface="+mn-lt"/>
          <a:ea typeface="Verdana" panose="020B0604030504040204" pitchFamily="34" charset="0"/>
          <a:cs typeface="Calibri" panose="020F0502020204030204" pitchFamily="34" charset="0"/>
        </a:defRPr>
      </a:lvl1pPr>
    </p:titleStyle>
    <p:bodyStyle>
      <a:lvl1pPr marL="344488" indent="-344488" algn="l" defTabSz="914400" rtl="0" eaLnBrk="1" latinLnBrk="0" hangingPunct="1">
        <a:lnSpc>
          <a:spcPct val="100000"/>
        </a:lnSpc>
        <a:spcBef>
          <a:spcPts val="1000"/>
        </a:spcBef>
        <a:buClr>
          <a:srgbClr val="67202F"/>
        </a:buClr>
        <a:buSzPct val="90000"/>
        <a:buFont typeface="Calibri" panose="020F0502020204030204" pitchFamily="34" charset="0"/>
        <a:buChar char="●"/>
        <a:defRPr sz="4000" b="1" kern="1200">
          <a:solidFill>
            <a:schemeClr val="tx1"/>
          </a:solidFill>
          <a:latin typeface="Calibri" panose="020F0502020204030204" pitchFamily="34" charset="0"/>
          <a:ea typeface="Verdana" panose="020B0604030504040204" pitchFamily="34" charset="0"/>
          <a:cs typeface="Calibri" panose="020F0502020204030204" pitchFamily="34" charset="0"/>
        </a:defRPr>
      </a:lvl1pPr>
      <a:lvl2pPr marL="858838" indent="-288925" algn="l" defTabSz="914400" rtl="0" eaLnBrk="1" latinLnBrk="0" hangingPunct="1">
        <a:lnSpc>
          <a:spcPct val="100000"/>
        </a:lnSpc>
        <a:spcBef>
          <a:spcPts val="500"/>
        </a:spcBef>
        <a:buClr>
          <a:schemeClr val="accent2">
            <a:lumMod val="50000"/>
          </a:schemeClr>
        </a:buClr>
        <a:buFont typeface="Calibri" panose="020F0502020204030204" pitchFamily="34" charset="0"/>
        <a:buChar char="−"/>
        <a:defRPr sz="3600" b="1" kern="1200">
          <a:solidFill>
            <a:schemeClr val="tx1"/>
          </a:solidFill>
          <a:latin typeface="Calibri" panose="020F0502020204030204" pitchFamily="34" charset="0"/>
          <a:ea typeface="Verdana" panose="020B0604030504040204" pitchFamily="34" charset="0"/>
          <a:cs typeface="Calibri" panose="020F0502020204030204" pitchFamily="34" charset="0"/>
        </a:defRPr>
      </a:lvl2pPr>
      <a:lvl3pPr marL="1316038" indent="-228600" algn="l" defTabSz="914400" rtl="0" eaLnBrk="1" latinLnBrk="0" hangingPunct="1">
        <a:lnSpc>
          <a:spcPct val="100000"/>
        </a:lnSpc>
        <a:spcBef>
          <a:spcPts val="500"/>
        </a:spcBef>
        <a:buClr>
          <a:schemeClr val="accent2">
            <a:lumMod val="50000"/>
          </a:schemeClr>
        </a:buClr>
        <a:buSzPct val="120000"/>
        <a:buFont typeface="Calibri" panose="020F0502020204030204" pitchFamily="34" charset="0"/>
        <a:buChar char="▪"/>
        <a:defRPr sz="3200" b="1" kern="1200">
          <a:solidFill>
            <a:schemeClr val="tx1"/>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100000"/>
        </a:lnSpc>
        <a:spcBef>
          <a:spcPts val="500"/>
        </a:spcBef>
        <a:buClr>
          <a:schemeClr val="accent2">
            <a:lumMod val="50000"/>
          </a:schemeClr>
        </a:buClr>
        <a:buFont typeface="Arial" panose="020B0604020202020204" pitchFamily="34" charset="0"/>
        <a:buChar char="•"/>
        <a:defRPr sz="2800" b="1" kern="1200">
          <a:solidFill>
            <a:schemeClr val="tx1"/>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100000"/>
        </a:lnSpc>
        <a:spcBef>
          <a:spcPts val="500"/>
        </a:spcBef>
        <a:buClr>
          <a:schemeClr val="accent2">
            <a:lumMod val="50000"/>
          </a:schemeClr>
        </a:buClr>
        <a:buFont typeface="Arial" panose="020B0604020202020204" pitchFamily="34" charset="0"/>
        <a:buChar char="•"/>
        <a:defRPr sz="2800" b="1" kern="1200">
          <a:solidFill>
            <a:schemeClr val="tx1"/>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44">
          <p15:clr>
            <a:srgbClr val="F26B43"/>
          </p15:clr>
        </p15:guide>
        <p15:guide id="2" pos="384">
          <p15:clr>
            <a:srgbClr val="F26B43"/>
          </p15:clr>
        </p15:guide>
        <p15:guide id="3" orient="horz" pos="105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0.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0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05.xml"/><Relationship Id="rId1" Type="http://schemas.openxmlformats.org/officeDocument/2006/relationships/slideLayout" Target="../slideLayouts/slideLayout2.xml"/><Relationship Id="rId5" Type="http://schemas.microsoft.com/office/2007/relationships/hdphoto" Target="../media/hdphoto9.wdp"/><Relationship Id="rId4" Type="http://schemas.openxmlformats.org/officeDocument/2006/relationships/image" Target="../media/image36.png"/></Relationships>
</file>

<file path=ppt/slides/_rels/slide10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06.xml"/><Relationship Id="rId1" Type="http://schemas.openxmlformats.org/officeDocument/2006/relationships/slideLayout" Target="../slideLayouts/slideLayout2.xml"/><Relationship Id="rId5" Type="http://schemas.microsoft.com/office/2007/relationships/hdphoto" Target="../media/hdphoto10.wdp"/><Relationship Id="rId4" Type="http://schemas.openxmlformats.org/officeDocument/2006/relationships/image" Target="../media/image37.png"/></Relationships>
</file>

<file path=ppt/slides/_rels/slide10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07.xml"/><Relationship Id="rId1" Type="http://schemas.openxmlformats.org/officeDocument/2006/relationships/slideLayout" Target="../slideLayouts/slideLayout2.xml"/><Relationship Id="rId5" Type="http://schemas.microsoft.com/office/2007/relationships/hdphoto" Target="../media/hdphoto11.wdp"/><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8.xml"/><Relationship Id="rId1" Type="http://schemas.openxmlformats.org/officeDocument/2006/relationships/slideLayout" Target="../slideLayouts/slideLayout2.xml"/><Relationship Id="rId5" Type="http://schemas.openxmlformats.org/officeDocument/2006/relationships/image" Target="../media/image23.png"/><Relationship Id="rId4" Type="http://schemas.microsoft.com/office/2007/relationships/hdphoto" Target="../media/hdphoto12.wdp"/></Relationships>
</file>

<file path=ppt/slides/_rels/slide1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0.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13.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2.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3.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7.xml"/><Relationship Id="rId1" Type="http://schemas.openxmlformats.org/officeDocument/2006/relationships/slideLayout" Target="../slideLayouts/slideLayout2.xml"/><Relationship Id="rId4" Type="http://schemas.microsoft.com/office/2007/relationships/hdphoto" Target="../media/hdphoto6.wdp"/></Relationships>
</file>

<file path=ppt/slides/_rels/slide1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microsoft.com/office/2007/relationships/hdphoto" Target="../media/hdphoto16.wdp"/></Relationships>
</file>

<file path=ppt/slides/_rels/slide12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20.xml"/><Relationship Id="rId1" Type="http://schemas.openxmlformats.org/officeDocument/2006/relationships/slideLayout" Target="../slideLayouts/slideLayout7.xml"/><Relationship Id="rId5" Type="http://schemas.openxmlformats.org/officeDocument/2006/relationships/image" Target="../media/image52.jpeg"/><Relationship Id="rId4" Type="http://schemas.openxmlformats.org/officeDocument/2006/relationships/image" Target="../media/image51.jpeg"/></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29.xml"/><Relationship Id="rId1" Type="http://schemas.openxmlformats.org/officeDocument/2006/relationships/slideLayout" Target="../slideLayouts/slideLayout2.xml"/><Relationship Id="rId5" Type="http://schemas.microsoft.com/office/2007/relationships/hdphoto" Target="../media/hdphoto17.wdp"/><Relationship Id="rId4" Type="http://schemas.openxmlformats.org/officeDocument/2006/relationships/image" Target="../media/image53.png"/></Relationships>
</file>

<file path=ppt/slides/_rels/slide1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0.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32.xml"/><Relationship Id="rId1" Type="http://schemas.openxmlformats.org/officeDocument/2006/relationships/slideLayout" Target="../slideLayouts/slideLayout2.xml"/><Relationship Id="rId5" Type="http://schemas.openxmlformats.org/officeDocument/2006/relationships/image" Target="../media/image23.png"/><Relationship Id="rId4" Type="http://schemas.microsoft.com/office/2007/relationships/hdphoto" Target="../media/hdphoto18.wdp"/></Relationships>
</file>

<file path=ppt/slides/_rels/slide14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33.xml"/><Relationship Id="rId1" Type="http://schemas.openxmlformats.org/officeDocument/2006/relationships/slideLayout" Target="../slideLayouts/slideLayout2.xml"/><Relationship Id="rId5" Type="http://schemas.microsoft.com/office/2007/relationships/hdphoto" Target="../media/hdphoto19.wdp"/><Relationship Id="rId4" Type="http://schemas.openxmlformats.org/officeDocument/2006/relationships/image" Target="../media/image57.png"/></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36.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38.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microsoft.com/office/2007/relationships/hdphoto" Target="../media/hdphoto20.wdp"/><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2.xml.rels><?xml version="1.0" encoding="UTF-8" standalone="yes"?>
<Relationships xmlns="http://schemas.openxmlformats.org/package/2006/relationships"><Relationship Id="rId3" Type="http://schemas.microsoft.com/office/2007/relationships/hdphoto" Target="../media/hdphoto21.wdp"/><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microsoft.com/office/2007/relationships/hdphoto" Target="../media/hdphoto22.wdp"/><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43.xml"/><Relationship Id="rId1" Type="http://schemas.openxmlformats.org/officeDocument/2006/relationships/slideLayout" Target="../slideLayouts/slideLayout2.xml"/><Relationship Id="rId4" Type="http://schemas.microsoft.com/office/2007/relationships/hdphoto" Target="../media/hdphoto6.wdp"/></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47.xml"/><Relationship Id="rId1" Type="http://schemas.openxmlformats.org/officeDocument/2006/relationships/slideLayout" Target="../slideLayouts/slideLayout2.xml"/><Relationship Id="rId4" Type="http://schemas.microsoft.com/office/2007/relationships/hdphoto" Target="../media/hdphoto23.wdp"/></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57.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17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62.xml"/><Relationship Id="rId1" Type="http://schemas.openxmlformats.org/officeDocument/2006/relationships/slideLayout" Target="../slideLayouts/slideLayout2.xml"/><Relationship Id="rId4" Type="http://schemas.microsoft.com/office/2007/relationships/hdphoto" Target="../media/hdphoto24.wdp"/></Relationships>
</file>

<file path=ppt/slides/_rels/slide1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79.xml"/><Relationship Id="rId1" Type="http://schemas.openxmlformats.org/officeDocument/2006/relationships/slideLayout" Target="../slideLayouts/slideLayout7.xml"/><Relationship Id="rId5" Type="http://schemas.openxmlformats.org/officeDocument/2006/relationships/image" Target="../media/image52.jpeg"/><Relationship Id="rId4" Type="http://schemas.openxmlformats.org/officeDocument/2006/relationships/image" Target="../media/image5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wmf"/><Relationship Id="rId7" Type="http://schemas.microsoft.com/office/2007/relationships/hdphoto" Target="../media/hdphoto2.wdp"/><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5.png"/><Relationship Id="rId4" Type="http://schemas.microsoft.com/office/2007/relationships/hdphoto" Target="../media/hdphoto3.wdp"/></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microsoft.com/office/2007/relationships/hdphoto" Target="../media/hdphoto5.wdp"/></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microsoft.com/office/2007/relationships/hdphoto" Target="../media/hdphoto6.wdp"/></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microsoft.com/office/2007/relationships/hdphoto" Target="../media/hdphoto7.wdp"/></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microsoft.com/office/2007/relationships/hdphoto" Target="../media/hdphoto8.wdp"/></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7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7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8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8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9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9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bwMode="auto">
          <a:xfrm>
            <a:off x="914400" y="838200"/>
            <a:ext cx="7315200" cy="3352800"/>
          </a:xfrm>
        </p:spPr>
        <p:txBody>
          <a:bodyPr wrap="square" numCol="1" compatLnSpc="1">
            <a:prstTxWarp prst="textNoShape">
              <a:avLst/>
            </a:prstTxWarp>
          </a:bodyPr>
          <a:lstStyle/>
          <a:p>
            <a:r>
              <a:rPr lang="en-US" altLang="en-US" dirty="0" smtClean="0"/>
              <a:t>Affordable Care Act</a:t>
            </a:r>
            <a:br>
              <a:rPr lang="en-US" altLang="en-US" dirty="0" smtClean="0"/>
            </a:br>
            <a:endParaRPr lang="en-US" altLang="en-US" sz="4000" i="1" dirty="0" smtClean="0"/>
          </a:p>
        </p:txBody>
      </p:sp>
      <p:sp>
        <p:nvSpPr>
          <p:cNvPr id="13315" name="Subtitle 2"/>
          <p:cNvSpPr>
            <a:spLocks noGrp="1"/>
          </p:cNvSpPr>
          <p:nvPr>
            <p:ph type="subTitle" idx="1"/>
          </p:nvPr>
        </p:nvSpPr>
        <p:spPr>
          <a:xfrm>
            <a:off x="914400" y="4343400"/>
            <a:ext cx="7772400" cy="1600200"/>
          </a:xfrm>
        </p:spPr>
        <p:txBody>
          <a:bodyPr/>
          <a:lstStyle/>
          <a:p>
            <a:pPr>
              <a:spcBef>
                <a:spcPts val="0"/>
              </a:spcBef>
              <a:defRPr/>
            </a:pPr>
            <a:r>
              <a:rPr lang="en-US" altLang="en-US" dirty="0" smtClean="0"/>
              <a:t>Pub 4012 – ACA Tab </a:t>
            </a:r>
          </a:p>
          <a:p>
            <a:pPr>
              <a:spcBef>
                <a:spcPts val="0"/>
              </a:spcBef>
              <a:defRPr/>
            </a:pPr>
            <a:r>
              <a:rPr lang="en-US" altLang="en-US" dirty="0" smtClean="0"/>
              <a:t>Pub 4491 – Lesson 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Minimum Essential Coverage (MEC)?</a:t>
            </a:r>
            <a:endParaRPr lang="en-US" dirty="0"/>
          </a:p>
        </p:txBody>
      </p:sp>
      <p:sp>
        <p:nvSpPr>
          <p:cNvPr id="5" name="Footer Placeholder 4"/>
          <p:cNvSpPr>
            <a:spLocks noGrp="1"/>
          </p:cNvSpPr>
          <p:nvPr>
            <p:ph type="ftr" sz="quarter" idx="10"/>
          </p:nvPr>
        </p:nvSpPr>
        <p:spPr/>
        <p:txBody>
          <a:bodyPr/>
          <a:lstStyle/>
          <a:p>
            <a:r>
              <a:rPr lang="en-US" dirty="0" smtClean="0"/>
              <a:t>NTTC Training – TY2016</a:t>
            </a:r>
            <a:endParaRPr lang="en-US" dirty="0"/>
          </a:p>
        </p:txBody>
      </p:sp>
      <p:sp>
        <p:nvSpPr>
          <p:cNvPr id="33797" name="Slide Number Placeholder 5"/>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DFBD6A5-BFE6-4E6C-8164-B3CB435A90C7}" type="slidenum">
              <a:rPr lang="en-US" altLang="en-US" smtClean="0"/>
              <a:pPr/>
              <a:t>10</a:t>
            </a:fld>
            <a:endParaRPr lang="en-US" altLang="en-US" dirty="0" smtClean="0"/>
          </a:p>
        </p:txBody>
      </p:sp>
      <p:sp>
        <p:nvSpPr>
          <p:cNvPr id="14" name="Content Placeholder 13"/>
          <p:cNvSpPr>
            <a:spLocks noGrp="1"/>
          </p:cNvSpPr>
          <p:nvPr>
            <p:ph sz="quarter" idx="12"/>
          </p:nvPr>
        </p:nvSpPr>
        <p:spPr/>
        <p:txBody>
          <a:bodyPr>
            <a:normAutofit fontScale="92500" lnSpcReduction="10000"/>
          </a:bodyPr>
          <a:lstStyle/>
          <a:p>
            <a:r>
              <a:rPr lang="en-US" altLang="en-US" dirty="0" smtClean="0"/>
              <a:t>More than limited coverage, generally</a:t>
            </a:r>
          </a:p>
          <a:p>
            <a:pPr lvl="1"/>
            <a:r>
              <a:rPr lang="en-US" altLang="en-US" dirty="0" smtClean="0"/>
              <a:t>Pub 4012 p. ACA-4</a:t>
            </a:r>
          </a:p>
          <a:p>
            <a:pPr lvl="1"/>
            <a:r>
              <a:rPr lang="en-US" altLang="en-US" dirty="0" smtClean="0"/>
              <a:t>Pub 4491 p. 3-2 definition</a:t>
            </a:r>
          </a:p>
          <a:p>
            <a:r>
              <a:rPr lang="en-US" altLang="en-US" dirty="0" smtClean="0"/>
              <a:t>95% of all Tax-Aide taxpayers had MEC for 2015</a:t>
            </a:r>
          </a:p>
          <a:p>
            <a:r>
              <a:rPr lang="en-US" altLang="en-US" dirty="0" smtClean="0"/>
              <a:t>Can rely on taxpayer’s good faith representation – no need for proof</a:t>
            </a:r>
          </a:p>
        </p:txBody>
      </p:sp>
      <p:sp>
        <p:nvSpPr>
          <p:cNvPr id="7" name="TextBox 6"/>
          <p:cNvSpPr txBox="1"/>
          <p:nvPr/>
        </p:nvSpPr>
        <p:spPr>
          <a:xfrm>
            <a:off x="6659562" y="1336431"/>
            <a:ext cx="1855787" cy="369888"/>
          </a:xfrm>
          <a:prstGeom prst="rect">
            <a:avLst/>
          </a:prstGeom>
          <a:noFill/>
          <a:ln w="19050">
            <a:solidFill>
              <a:srgbClr val="00B0F0"/>
            </a:solidFill>
          </a:ln>
        </p:spPr>
        <p:txBody>
          <a:bodyPr>
            <a:spAutoFit/>
          </a:bodyPr>
          <a:lstStyle/>
          <a:p>
            <a:pPr algn="ctr" eaLnBrk="1" fontAlgn="auto" hangingPunct="1">
              <a:spcBef>
                <a:spcPts val="0"/>
              </a:spcBef>
              <a:spcAft>
                <a:spcPts val="0"/>
              </a:spcAft>
              <a:defRPr/>
            </a:pPr>
            <a:r>
              <a:rPr lang="en-US" b="1" dirty="0">
                <a:solidFill>
                  <a:srgbClr val="00B0F0"/>
                </a:solidFill>
                <a:latin typeface="+mn-lt"/>
              </a:rPr>
              <a:t>Pub 4012 ACA-4</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7110" y="382249"/>
            <a:ext cx="1498239" cy="9385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Affordability Example:</a:t>
            </a:r>
            <a:br>
              <a:rPr lang="en-US" dirty="0" smtClean="0"/>
            </a:br>
            <a:r>
              <a:rPr lang="en-US" dirty="0" smtClean="0"/>
              <a:t>Tommy</a:t>
            </a:r>
            <a:endParaRPr lang="en-US" dirty="0"/>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201733"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BB523C2-5E27-4F17-986E-B01F629E0862}" type="slidenum">
              <a:rPr lang="en-US" altLang="en-US" smtClean="0"/>
              <a:pPr/>
              <a:t>100</a:t>
            </a:fld>
            <a:endParaRPr lang="en-US" altLang="en-US" dirty="0" smtClean="0"/>
          </a:p>
        </p:txBody>
      </p:sp>
      <p:sp>
        <p:nvSpPr>
          <p:cNvPr id="3" name="Content Placeholder 2"/>
          <p:cNvSpPr>
            <a:spLocks noGrp="1"/>
          </p:cNvSpPr>
          <p:nvPr>
            <p:ph sz="quarter" idx="12"/>
          </p:nvPr>
        </p:nvSpPr>
        <p:spPr>
          <a:xfrm>
            <a:off x="628650" y="1905000"/>
            <a:ext cx="7869654" cy="4267200"/>
          </a:xfrm>
        </p:spPr>
        <p:txBody>
          <a:bodyPr>
            <a:normAutofit fontScale="70000" lnSpcReduction="20000"/>
          </a:bodyPr>
          <a:lstStyle/>
          <a:p>
            <a:r>
              <a:rPr lang="en-US" altLang="en-US" dirty="0" smtClean="0"/>
              <a:t>Preliminary assessment:</a:t>
            </a:r>
          </a:p>
          <a:p>
            <a:pPr lvl="1"/>
            <a:r>
              <a:rPr lang="en-US" altLang="en-US" dirty="0" smtClean="0"/>
              <a:t>Affordability for Jan – measured against employer offer (Tommy may have brought in a 1095-C with the information or he otherwise said how much it would have cost him)</a:t>
            </a:r>
          </a:p>
          <a:p>
            <a:pPr lvl="1"/>
            <a:r>
              <a:rPr lang="en-US" altLang="en-US" dirty="0" smtClean="0"/>
              <a:t>Affordability for Feb – Oct measured against LCBP with no PTC because Tommy was eligible for Medicaid; LCBP is $175 / mo</a:t>
            </a:r>
          </a:p>
          <a:p>
            <a:pPr lvl="1"/>
            <a:r>
              <a:rPr lang="en-US" altLang="en-US" dirty="0" smtClean="0"/>
              <a:t>Affordability for Nov – Dec measured against LCBP net of PTC (not eligible for Medicaid with new job); LCBP is $175 / mo, SLCSP is $226 / mo</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8839" y="365125"/>
            <a:ext cx="859465" cy="8594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Affordability Example:</a:t>
            </a:r>
            <a:br>
              <a:rPr lang="en-US" dirty="0" smtClean="0"/>
            </a:br>
            <a:r>
              <a:rPr lang="en-US" dirty="0" smtClean="0"/>
              <a:t>Tommy</a:t>
            </a:r>
            <a:endParaRPr lang="en-US" dirty="0"/>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203781"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467E03D-1DF0-45CD-8B5D-E3624EEDFC4D}" type="slidenum">
              <a:rPr lang="en-US" altLang="en-US" smtClean="0"/>
              <a:pPr/>
              <a:t>101</a:t>
            </a:fld>
            <a:endParaRPr lang="en-US" altLang="en-US" dirty="0" smtClean="0"/>
          </a:p>
        </p:txBody>
      </p:sp>
      <p:sp>
        <p:nvSpPr>
          <p:cNvPr id="3" name="Content Placeholder 2"/>
          <p:cNvSpPr>
            <a:spLocks noGrp="1"/>
          </p:cNvSpPr>
          <p:nvPr>
            <p:ph sz="quarter" idx="12"/>
          </p:nvPr>
        </p:nvSpPr>
        <p:spPr/>
        <p:txBody>
          <a:bodyPr>
            <a:normAutofit fontScale="92500"/>
          </a:bodyPr>
          <a:lstStyle/>
          <a:p>
            <a:r>
              <a:rPr lang="en-US" altLang="en-US" dirty="0" smtClean="0"/>
              <a:t>Compute Tommy’s affordability threshold: $15,200 x 8.13% = $1,237</a:t>
            </a:r>
          </a:p>
          <a:p>
            <a:r>
              <a:rPr lang="en-US" altLang="en-US" dirty="0" smtClean="0"/>
              <a:t>Jan – employer offer $95 x 12 = $1,140</a:t>
            </a:r>
          </a:p>
          <a:p>
            <a:pPr>
              <a:buFont typeface="Wingdings" panose="05000000000000000000" pitchFamily="2" charset="2"/>
              <a:buChar char="Ø"/>
            </a:pPr>
            <a:r>
              <a:rPr lang="en-US" altLang="en-US" dirty="0" smtClean="0"/>
              <a:t>Employer offer was affordable for January</a:t>
            </a:r>
          </a:p>
          <a:p>
            <a:pPr marL="0" indent="0">
              <a:buNone/>
            </a:pPr>
            <a:endParaRPr lang="en-US" altLang="en-US" dirty="0" smtClean="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6586" y="363537"/>
            <a:ext cx="859465" cy="8594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28650" y="660162"/>
            <a:ext cx="7953219" cy="6045438"/>
          </a:xfrm>
          <a:prstGeom prst="rect">
            <a:avLst/>
          </a:prstGeom>
        </p:spPr>
      </p:pic>
      <p:sp>
        <p:nvSpPr>
          <p:cNvPr id="2" name="Title 1"/>
          <p:cNvSpPr>
            <a:spLocks noGrp="1"/>
          </p:cNvSpPr>
          <p:nvPr>
            <p:ph type="title"/>
          </p:nvPr>
        </p:nvSpPr>
        <p:spPr>
          <a:xfrm>
            <a:off x="628650" y="138739"/>
            <a:ext cx="7886700" cy="521423"/>
          </a:xfrm>
        </p:spPr>
        <p:txBody>
          <a:bodyPr>
            <a:normAutofit fontScale="90000"/>
          </a:bodyPr>
          <a:lstStyle/>
          <a:p>
            <a:r>
              <a:rPr lang="en-US" dirty="0" smtClean="0"/>
              <a:t>MCA Wkt for Tommy: Feb - Oct</a:t>
            </a:r>
            <a:endParaRPr lang="en-US" dirty="0"/>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205829"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C2F887D-0A4E-48D2-AB88-54EE734F53FE}" type="slidenum">
              <a:rPr lang="en-US" altLang="en-US" smtClean="0"/>
              <a:pPr/>
              <a:t>102</a:t>
            </a:fld>
            <a:endParaRPr lang="en-US" altLang="en-US" dirty="0" smtClean="0"/>
          </a:p>
        </p:txBody>
      </p:sp>
      <p:grpSp>
        <p:nvGrpSpPr>
          <p:cNvPr id="16" name="Group 15"/>
          <p:cNvGrpSpPr>
            <a:grpSpLocks/>
          </p:cNvGrpSpPr>
          <p:nvPr/>
        </p:nvGrpSpPr>
        <p:grpSpPr bwMode="auto">
          <a:xfrm>
            <a:off x="5791200" y="1077913"/>
            <a:ext cx="1981200" cy="369887"/>
            <a:chOff x="6324600" y="1524000"/>
            <a:chExt cx="1981200" cy="369332"/>
          </a:xfrm>
        </p:grpSpPr>
        <p:sp>
          <p:nvSpPr>
            <p:cNvPr id="205836" name="TextBox 8"/>
            <p:cNvSpPr txBox="1">
              <a:spLocks noChangeArrowheads="1"/>
            </p:cNvSpPr>
            <p:nvPr/>
          </p:nvSpPr>
          <p:spPr bwMode="auto">
            <a:xfrm>
              <a:off x="6324600" y="1524000"/>
              <a:ext cx="1225550" cy="369332"/>
            </a:xfrm>
            <a:prstGeom prst="rect">
              <a:avLst/>
            </a:prstGeom>
            <a:solidFill>
              <a:schemeClr val="bg1"/>
            </a:solidFill>
            <a:ln w="38100">
              <a:solidFill>
                <a:srgbClr val="FF0000"/>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b="1" dirty="0"/>
                <a:t>L 1</a:t>
              </a:r>
              <a:r>
                <a:rPr lang="en-US" altLang="en-US" b="1" dirty="0" smtClean="0"/>
                <a:t>: LCBP</a:t>
              </a:r>
              <a:endParaRPr lang="en-US" altLang="en-US" b="1" dirty="0"/>
            </a:p>
          </p:txBody>
        </p:sp>
        <p:cxnSp>
          <p:nvCxnSpPr>
            <p:cNvPr id="13" name="Straight Arrow Connector 12"/>
            <p:cNvCxnSpPr>
              <a:stCxn id="205836" idx="3"/>
            </p:cNvCxnSpPr>
            <p:nvPr/>
          </p:nvCxnSpPr>
          <p:spPr>
            <a:xfrm>
              <a:off x="7550150" y="1709458"/>
              <a:ext cx="75565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1" name="Group 20"/>
          <p:cNvGrpSpPr>
            <a:grpSpLocks/>
          </p:cNvGrpSpPr>
          <p:nvPr/>
        </p:nvGrpSpPr>
        <p:grpSpPr bwMode="auto">
          <a:xfrm>
            <a:off x="2514600" y="4114800"/>
            <a:ext cx="5486400" cy="646113"/>
            <a:chOff x="3432220" y="4191000"/>
            <a:chExt cx="5254580" cy="646767"/>
          </a:xfrm>
        </p:grpSpPr>
        <p:sp>
          <p:nvSpPr>
            <p:cNvPr id="205834" name="TextBox 16"/>
            <p:cNvSpPr txBox="1">
              <a:spLocks noChangeArrowheads="1"/>
            </p:cNvSpPr>
            <p:nvPr/>
          </p:nvSpPr>
          <p:spPr bwMode="auto">
            <a:xfrm>
              <a:off x="3432220" y="4191000"/>
              <a:ext cx="3745908" cy="646767"/>
            </a:xfrm>
            <a:prstGeom prst="rect">
              <a:avLst/>
            </a:prstGeom>
            <a:solidFill>
              <a:schemeClr val="bg1"/>
            </a:solidFill>
            <a:ln w="38100">
              <a:solidFill>
                <a:srgbClr val="FF0000"/>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b="1" dirty="0"/>
                <a:t>L 10</a:t>
              </a:r>
              <a:r>
                <a:rPr lang="en-US" altLang="en-US" b="1" dirty="0" smtClean="0"/>
                <a:t>: No </a:t>
              </a:r>
              <a:r>
                <a:rPr lang="en-US" altLang="en-US" b="1" dirty="0"/>
                <a:t>SLCSP – Tommy was eligible for </a:t>
              </a:r>
              <a:r>
                <a:rPr lang="en-US" altLang="en-US" b="1" dirty="0" smtClean="0"/>
                <a:t>Medicaid</a:t>
              </a:r>
              <a:endParaRPr lang="en-US" altLang="en-US" b="1" dirty="0"/>
            </a:p>
          </p:txBody>
        </p:sp>
        <p:cxnSp>
          <p:nvCxnSpPr>
            <p:cNvPr id="19" name="Straight Arrow Connector 18"/>
            <p:cNvCxnSpPr/>
            <p:nvPr/>
          </p:nvCxnSpPr>
          <p:spPr>
            <a:xfrm>
              <a:off x="7178541" y="4572386"/>
              <a:ext cx="1508259" cy="26538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1000" y="152400"/>
            <a:ext cx="501993" cy="5019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Affordability Example:</a:t>
            </a:r>
            <a:br>
              <a:rPr lang="en-US" dirty="0" smtClean="0"/>
            </a:br>
            <a:r>
              <a:rPr lang="en-US" dirty="0" smtClean="0"/>
              <a:t>Tommy</a:t>
            </a:r>
            <a:endParaRPr lang="en-US" dirty="0"/>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203781"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467E03D-1DF0-45CD-8B5D-E3624EEDFC4D}" type="slidenum">
              <a:rPr lang="en-US" altLang="en-US" smtClean="0"/>
              <a:pPr/>
              <a:t>103</a:t>
            </a:fld>
            <a:endParaRPr lang="en-US" altLang="en-US" dirty="0" smtClean="0"/>
          </a:p>
        </p:txBody>
      </p:sp>
      <p:sp>
        <p:nvSpPr>
          <p:cNvPr id="3" name="Content Placeholder 2"/>
          <p:cNvSpPr>
            <a:spLocks noGrp="1"/>
          </p:cNvSpPr>
          <p:nvPr>
            <p:ph sz="quarter" idx="12"/>
          </p:nvPr>
        </p:nvSpPr>
        <p:spPr/>
        <p:txBody>
          <a:bodyPr>
            <a:normAutofit lnSpcReduction="10000"/>
          </a:bodyPr>
          <a:lstStyle/>
          <a:p>
            <a:r>
              <a:rPr lang="en-US" altLang="en-US" dirty="0" smtClean="0"/>
              <a:t>Feb - Oct </a:t>
            </a:r>
            <a:r>
              <a:rPr lang="en-US" altLang="en-US" dirty="0"/>
              <a:t>– </a:t>
            </a:r>
            <a:r>
              <a:rPr lang="en-US" altLang="en-US" dirty="0" smtClean="0"/>
              <a:t>MCA Wkt $2,100</a:t>
            </a:r>
            <a:endParaRPr lang="en-US" altLang="en-US" dirty="0"/>
          </a:p>
          <a:p>
            <a:r>
              <a:rPr lang="en-US" altLang="en-US" dirty="0" smtClean="0"/>
              <a:t>Compare to Tommy’s affordability threshold: $15,200 x 8.13% = $1,237</a:t>
            </a:r>
          </a:p>
          <a:p>
            <a:pPr>
              <a:buFont typeface="Wingdings" panose="05000000000000000000" pitchFamily="2" charset="2"/>
              <a:buChar char="Ø"/>
            </a:pPr>
            <a:r>
              <a:rPr lang="en-US" altLang="en-US" dirty="0" smtClean="0"/>
              <a:t>Marketplace coverage was unaffordable for Feb - Oct</a:t>
            </a:r>
          </a:p>
          <a:p>
            <a:endParaRPr lang="en-US" altLang="en-US" dirty="0" smtClean="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735" y="363537"/>
            <a:ext cx="859465" cy="859465"/>
          </a:xfrm>
          <a:prstGeom prst="rect">
            <a:avLst/>
          </a:prstGeom>
        </p:spPr>
      </p:pic>
    </p:spTree>
    <p:extLst>
      <p:ext uri="{BB962C8B-B14F-4D97-AF65-F5344CB8AC3E}">
        <p14:creationId xmlns:p14="http://schemas.microsoft.com/office/powerpoint/2010/main" val="14609665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 for Tommy</a:t>
            </a:r>
            <a:endParaRPr lang="en-US" dirty="0"/>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211973"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3AAFD24-6B13-4AF3-9579-D5FF420B2D39}" type="slidenum">
              <a:rPr lang="en-US" altLang="en-US" smtClean="0"/>
              <a:pPr/>
              <a:t>104</a:t>
            </a:fld>
            <a:endParaRPr lang="en-US" altLang="en-US" dirty="0" smtClean="0"/>
          </a:p>
        </p:txBody>
      </p:sp>
      <p:sp>
        <p:nvSpPr>
          <p:cNvPr id="7" name="Content Placeholder 6"/>
          <p:cNvSpPr>
            <a:spLocks noGrp="1"/>
          </p:cNvSpPr>
          <p:nvPr>
            <p:ph sz="quarter" idx="12"/>
          </p:nvPr>
        </p:nvSpPr>
        <p:spPr/>
        <p:txBody>
          <a:bodyPr>
            <a:normAutofit fontScale="77500" lnSpcReduction="20000"/>
          </a:bodyPr>
          <a:lstStyle/>
          <a:p>
            <a:r>
              <a:rPr lang="en-US" dirty="0" smtClean="0"/>
              <a:t>January – affordable employer offer, look back to 2015 and gap is 3 months or more so cannot claim short-gap</a:t>
            </a:r>
          </a:p>
          <a:p>
            <a:pPr lvl="1"/>
            <a:r>
              <a:rPr lang="en-US" dirty="0" smtClean="0"/>
              <a:t>Could ask for a hardship exemption from Mkt</a:t>
            </a:r>
          </a:p>
          <a:p>
            <a:pPr lvl="1"/>
            <a:r>
              <a:rPr lang="en-US" dirty="0" smtClean="0"/>
              <a:t>Last option: pay SRP for 1 month</a:t>
            </a:r>
          </a:p>
          <a:p>
            <a:r>
              <a:rPr lang="en-US" dirty="0" smtClean="0"/>
              <a:t>Feb – Oct – marketplace coverage was not affordable – get the exemption</a:t>
            </a:r>
          </a:p>
          <a:p>
            <a:r>
              <a:rPr lang="en-US" dirty="0" smtClean="0"/>
              <a:t>Nov – Dec – 1st gap of the year of less than 3 months so can get the short gap exemption</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8966" y="329346"/>
            <a:ext cx="859465" cy="8594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Chance Exemption</a:t>
            </a:r>
            <a:endParaRPr lang="en-US" dirty="0"/>
          </a:p>
        </p:txBody>
      </p:sp>
      <p:sp>
        <p:nvSpPr>
          <p:cNvPr id="220164" name="Footer Placeholder 2"/>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TY2016</a:t>
            </a:r>
          </a:p>
        </p:txBody>
      </p:sp>
      <p:sp>
        <p:nvSpPr>
          <p:cNvPr id="220165" name="Slide Number Placeholder 3"/>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3640151-C56F-48F9-A949-E4C22421143B}" type="slidenum">
              <a:rPr lang="en-US" altLang="en-US" smtClean="0"/>
              <a:pPr/>
              <a:t>105</a:t>
            </a:fld>
            <a:endParaRPr lang="en-US" altLang="en-US" dirty="0" smtClean="0"/>
          </a:p>
        </p:txBody>
      </p:sp>
      <p:sp>
        <p:nvSpPr>
          <p:cNvPr id="220163" name="Content Placeholder 4"/>
          <p:cNvSpPr>
            <a:spLocks noGrp="1"/>
          </p:cNvSpPr>
          <p:nvPr>
            <p:ph sz="quarter" idx="12"/>
          </p:nvPr>
        </p:nvSpPr>
        <p:spPr/>
        <p:txBody>
          <a:bodyPr>
            <a:normAutofit fontScale="77500" lnSpcReduction="20000"/>
          </a:bodyPr>
          <a:lstStyle/>
          <a:p>
            <a:r>
              <a:rPr lang="en-US" altLang="en-US" dirty="0" smtClean="0"/>
              <a:t>If none of the tax return exemptions applies…</a:t>
            </a:r>
          </a:p>
          <a:p>
            <a:r>
              <a:rPr lang="en-US" altLang="en-US" dirty="0" smtClean="0"/>
              <a:t>Taxpayer can review whether a Marketplace hardship or other exemption might apply – See 4012 ACA-7</a:t>
            </a:r>
          </a:p>
          <a:p>
            <a:r>
              <a:rPr lang="en-US" altLang="en-US" dirty="0" smtClean="0"/>
              <a:t>If so, they need to apply a.s.a.p.</a:t>
            </a:r>
          </a:p>
          <a:p>
            <a:r>
              <a:rPr lang="en-US" altLang="en-US" dirty="0" smtClean="0"/>
              <a:t>Use “PENDING” for the ECN </a:t>
            </a:r>
          </a:p>
          <a:p>
            <a:r>
              <a:rPr lang="en-US" altLang="en-US" dirty="0" smtClean="0"/>
              <a:t>Remind taxpayer that IRS follows up on all pending exemptions</a:t>
            </a:r>
          </a:p>
        </p:txBody>
      </p:sp>
      <p:sp>
        <p:nvSpPr>
          <p:cNvPr id="6" name="TextBox 5"/>
          <p:cNvSpPr txBox="1"/>
          <p:nvPr/>
        </p:nvSpPr>
        <p:spPr>
          <a:xfrm>
            <a:off x="6629400" y="1295400"/>
            <a:ext cx="1857375" cy="369888"/>
          </a:xfrm>
          <a:prstGeom prst="rect">
            <a:avLst/>
          </a:prstGeom>
          <a:noFill/>
          <a:ln w="19050">
            <a:solidFill>
              <a:srgbClr val="00B0F0"/>
            </a:solidFill>
          </a:ln>
        </p:spPr>
        <p:txBody>
          <a:bodyPr>
            <a:spAutoFit/>
          </a:bodyPr>
          <a:lstStyle/>
          <a:p>
            <a:pPr algn="ctr" eaLnBrk="1" fontAlgn="auto" hangingPunct="1">
              <a:spcBef>
                <a:spcPts val="0"/>
              </a:spcBef>
              <a:spcAft>
                <a:spcPts val="0"/>
              </a:spcAft>
              <a:defRPr/>
            </a:pPr>
            <a:r>
              <a:rPr lang="en-US" b="1" dirty="0">
                <a:solidFill>
                  <a:srgbClr val="00B0F0"/>
                </a:solidFill>
                <a:latin typeface="+mn-lt"/>
              </a:rPr>
              <a:t>Pub 4012 </a:t>
            </a:r>
            <a:r>
              <a:rPr lang="en-US" b="1" dirty="0" smtClean="0">
                <a:solidFill>
                  <a:srgbClr val="00B0F0"/>
                </a:solidFill>
                <a:latin typeface="+mn-lt"/>
              </a:rPr>
              <a:t>ACA-7</a:t>
            </a:r>
            <a:endParaRPr lang="en-US" b="1" dirty="0">
              <a:solidFill>
                <a:srgbClr val="00B0F0"/>
              </a:solidFill>
              <a:latin typeface="+mn-lt"/>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Chance Exemption</a:t>
            </a:r>
            <a:endParaRPr lang="en-US" dirty="0"/>
          </a:p>
        </p:txBody>
      </p:sp>
      <p:sp>
        <p:nvSpPr>
          <p:cNvPr id="222212" name="Footer Placeholder 2"/>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TY2016</a:t>
            </a:r>
          </a:p>
        </p:txBody>
      </p:sp>
      <p:sp>
        <p:nvSpPr>
          <p:cNvPr id="222213" name="Slide Number Placeholder 3"/>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30E2ED3-5AE2-4103-B485-7F5C76A2842F}" type="slidenum">
              <a:rPr lang="en-US" altLang="en-US" smtClean="0"/>
              <a:pPr/>
              <a:t>106</a:t>
            </a:fld>
            <a:endParaRPr lang="en-US" altLang="en-US" dirty="0" smtClean="0"/>
          </a:p>
        </p:txBody>
      </p:sp>
      <p:sp>
        <p:nvSpPr>
          <p:cNvPr id="222211" name="Content Placeholder 4"/>
          <p:cNvSpPr>
            <a:spLocks noGrp="1"/>
          </p:cNvSpPr>
          <p:nvPr>
            <p:ph sz="quarter" idx="12"/>
          </p:nvPr>
        </p:nvSpPr>
        <p:spPr/>
        <p:txBody>
          <a:bodyPr>
            <a:normAutofit/>
          </a:bodyPr>
          <a:lstStyle/>
          <a:p>
            <a:r>
              <a:rPr lang="en-US" altLang="en-US" dirty="0" smtClean="0"/>
              <a:t>Exemption application forms:</a:t>
            </a:r>
          </a:p>
          <a:p>
            <a:pPr lvl="1"/>
            <a:r>
              <a:rPr lang="en-US" altLang="en-US" dirty="0" smtClean="0"/>
              <a:t>Marketplace.cms.gov</a:t>
            </a:r>
          </a:p>
          <a:p>
            <a:pPr lvl="1"/>
            <a:r>
              <a:rPr lang="en-US" altLang="en-US" dirty="0" smtClean="0"/>
              <a:t>For Connecticut only:</a:t>
            </a:r>
          </a:p>
          <a:p>
            <a:pPr marL="339725" lvl="1" indent="0">
              <a:buNone/>
            </a:pPr>
            <a:r>
              <a:rPr lang="en-US" altLang="en-US" dirty="0" smtClean="0"/>
              <a:t>www.accesshealthct.com/AHCT/jsp/frontend/feiam/IndividualExemptionApplication.pdf </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Indicate Months of </a:t>
            </a:r>
            <a:br>
              <a:rPr lang="en-US" dirty="0" smtClean="0"/>
            </a:br>
            <a:r>
              <a:rPr lang="en-US" dirty="0" smtClean="0"/>
              <a:t>Coverage</a:t>
            </a:r>
            <a:endParaRPr lang="en-US" dirty="0"/>
          </a:p>
        </p:txBody>
      </p:sp>
      <p:sp>
        <p:nvSpPr>
          <p:cNvPr id="115716" name="Footer Placeholder 2"/>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TY2016</a:t>
            </a:r>
          </a:p>
        </p:txBody>
      </p:sp>
      <p:sp>
        <p:nvSpPr>
          <p:cNvPr id="115717" name="Slide Number Placeholder 3"/>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6AEC5FD-FF42-45EF-B9C1-C18CDA9C5F3C}" type="slidenum">
              <a:rPr lang="en-US" altLang="en-US" smtClean="0"/>
              <a:pPr/>
              <a:t>107</a:t>
            </a:fld>
            <a:endParaRPr lang="en-US" altLang="en-US" dirty="0" smtClean="0"/>
          </a:p>
        </p:txBody>
      </p:sp>
      <p:sp>
        <p:nvSpPr>
          <p:cNvPr id="115715" name="Content Placeholder 4"/>
          <p:cNvSpPr>
            <a:spLocks noGrp="1"/>
          </p:cNvSpPr>
          <p:nvPr>
            <p:ph sz="quarter" idx="12"/>
          </p:nvPr>
        </p:nvSpPr>
        <p:spPr/>
        <p:txBody>
          <a:bodyPr/>
          <a:lstStyle/>
          <a:p>
            <a:r>
              <a:rPr lang="en-US" altLang="en-US" dirty="0" smtClean="0"/>
              <a:t>For each Person on the return, indicate the months they have coverage</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2050" y="365125"/>
            <a:ext cx="1003300" cy="960438"/>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1494351" y="4076700"/>
            <a:ext cx="5746143" cy="2081177"/>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Indicate Months of </a:t>
            </a:r>
            <a:br>
              <a:rPr lang="en-US" dirty="0" smtClean="0"/>
            </a:br>
            <a:r>
              <a:rPr lang="en-US" dirty="0" smtClean="0"/>
              <a:t>Coverage</a:t>
            </a:r>
            <a:endParaRPr lang="en-US" dirty="0"/>
          </a:p>
        </p:txBody>
      </p:sp>
      <p:sp>
        <p:nvSpPr>
          <p:cNvPr id="115716" name="Footer Placeholder 2"/>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TY2016</a:t>
            </a:r>
          </a:p>
        </p:txBody>
      </p:sp>
      <p:sp>
        <p:nvSpPr>
          <p:cNvPr id="115717" name="Slide Number Placeholder 3"/>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6AEC5FD-FF42-45EF-B9C1-C18CDA9C5F3C}" type="slidenum">
              <a:rPr lang="en-US" altLang="en-US" smtClean="0"/>
              <a:pPr/>
              <a:t>108</a:t>
            </a:fld>
            <a:endParaRPr lang="en-US" altLang="en-US" dirty="0" smtClean="0"/>
          </a:p>
        </p:txBody>
      </p:sp>
      <p:sp>
        <p:nvSpPr>
          <p:cNvPr id="115715" name="Content Placeholder 4"/>
          <p:cNvSpPr>
            <a:spLocks noGrp="1"/>
          </p:cNvSpPr>
          <p:nvPr>
            <p:ph sz="quarter" idx="12"/>
          </p:nvPr>
        </p:nvSpPr>
        <p:spPr>
          <a:xfrm>
            <a:off x="628650" y="1905000"/>
            <a:ext cx="7869654" cy="2057400"/>
          </a:xfrm>
        </p:spPr>
        <p:txBody>
          <a:bodyPr/>
          <a:lstStyle/>
          <a:p>
            <a:r>
              <a:rPr lang="en-US" altLang="en-US" dirty="0" smtClean="0"/>
              <a:t>For each Person on the return, indicate the months they have coverage</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2050" y="365125"/>
            <a:ext cx="1003300" cy="960438"/>
          </a:xfrm>
          <a:prstGeom prst="rect">
            <a:avLst/>
          </a:prstGeom>
        </p:spPr>
      </p:pic>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865007" y="3733800"/>
            <a:ext cx="7230484" cy="2438740"/>
          </a:xfrm>
          <a:prstGeom prst="rect">
            <a:avLst/>
          </a:prstGeom>
          <a:ln>
            <a:solidFill>
              <a:schemeClr val="tx1"/>
            </a:solidFill>
          </a:ln>
        </p:spPr>
      </p:pic>
    </p:spTree>
    <p:extLst>
      <p:ext uri="{BB962C8B-B14F-4D97-AF65-F5344CB8AC3E}">
        <p14:creationId xmlns:p14="http://schemas.microsoft.com/office/powerpoint/2010/main" val="290202127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Indicate Months of </a:t>
            </a:r>
            <a:br>
              <a:rPr lang="en-US" dirty="0" smtClean="0"/>
            </a:br>
            <a:r>
              <a:rPr lang="en-US" dirty="0" smtClean="0"/>
              <a:t>Coverage</a:t>
            </a:r>
            <a:endParaRPr lang="en-US" dirty="0"/>
          </a:p>
        </p:txBody>
      </p:sp>
      <p:sp>
        <p:nvSpPr>
          <p:cNvPr id="115716" name="Footer Placeholder 2"/>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TY2016</a:t>
            </a:r>
          </a:p>
        </p:txBody>
      </p:sp>
      <p:sp>
        <p:nvSpPr>
          <p:cNvPr id="115717" name="Slide Number Placeholder 3"/>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6AEC5FD-FF42-45EF-B9C1-C18CDA9C5F3C}" type="slidenum">
              <a:rPr lang="en-US" altLang="en-US" smtClean="0"/>
              <a:pPr/>
              <a:t>109</a:t>
            </a:fld>
            <a:endParaRPr lang="en-US" altLang="en-US" dirty="0" smtClean="0"/>
          </a:p>
        </p:txBody>
      </p:sp>
      <p:sp>
        <p:nvSpPr>
          <p:cNvPr id="115715" name="Content Placeholder 4"/>
          <p:cNvSpPr>
            <a:spLocks noGrp="1"/>
          </p:cNvSpPr>
          <p:nvPr>
            <p:ph sz="quarter" idx="12"/>
          </p:nvPr>
        </p:nvSpPr>
        <p:spPr>
          <a:xfrm>
            <a:off x="628650" y="1828800"/>
            <a:ext cx="7869654" cy="3886200"/>
          </a:xfrm>
        </p:spPr>
        <p:txBody>
          <a:bodyPr/>
          <a:lstStyle/>
          <a:p>
            <a:r>
              <a:rPr lang="en-US" altLang="en-US" dirty="0" smtClean="0"/>
              <a:t>Two prior screens must match or get error message</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2050" y="365125"/>
            <a:ext cx="1003300" cy="960438"/>
          </a:xfrm>
          <a:prstGeom prst="rect">
            <a:avLst/>
          </a:prstGeom>
        </p:spPr>
      </p:pic>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1066800" y="3142871"/>
            <a:ext cx="7082675" cy="2973642"/>
          </a:xfrm>
          <a:prstGeom prst="rect">
            <a:avLst/>
          </a:prstGeom>
          <a:ln>
            <a:solidFill>
              <a:schemeClr val="tx1"/>
            </a:solidFill>
          </a:ln>
        </p:spPr>
      </p:pic>
      <p:sp>
        <p:nvSpPr>
          <p:cNvPr id="10" name="TextBox 16"/>
          <p:cNvSpPr txBox="1">
            <a:spLocks noChangeArrowheads="1"/>
          </p:cNvSpPr>
          <p:nvPr/>
        </p:nvSpPr>
        <p:spPr bwMode="auto">
          <a:xfrm>
            <a:off x="5334000" y="3581400"/>
            <a:ext cx="3338718" cy="646331"/>
          </a:xfrm>
          <a:prstGeom prst="rect">
            <a:avLst/>
          </a:prstGeom>
          <a:solidFill>
            <a:schemeClr val="bg1"/>
          </a:solidFill>
          <a:ln w="38100">
            <a:solidFill>
              <a:srgbClr val="FF0000"/>
            </a:solidFill>
            <a:miter lim="800000"/>
            <a:headEnd/>
            <a:tailEnd/>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b="1" dirty="0" smtClean="0"/>
              <a:t>We said Second Taxpayer had 8 months of coverage, not 12</a:t>
            </a:r>
            <a:endParaRPr lang="en-US" altLang="en-US" b="1" dirty="0"/>
          </a:p>
        </p:txBody>
      </p:sp>
    </p:spTree>
    <p:extLst>
      <p:ext uri="{BB962C8B-B14F-4D97-AF65-F5344CB8AC3E}">
        <p14:creationId xmlns:p14="http://schemas.microsoft.com/office/powerpoint/2010/main" val="2113943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MEC</a:t>
            </a:r>
            <a:endParaRPr lang="en-US" dirty="0"/>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35845"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057AD50-5854-43AA-8B8A-2DE1F1A61AF6}" type="slidenum">
              <a:rPr lang="en-US" altLang="en-US" smtClean="0"/>
              <a:pPr/>
              <a:t>11</a:t>
            </a:fld>
            <a:endParaRPr lang="en-US" altLang="en-US" dirty="0" smtClean="0"/>
          </a:p>
        </p:txBody>
      </p:sp>
      <p:sp>
        <p:nvSpPr>
          <p:cNvPr id="35843" name="Content Placeholder 2"/>
          <p:cNvSpPr>
            <a:spLocks noGrp="1"/>
          </p:cNvSpPr>
          <p:nvPr>
            <p:ph sz="quarter" idx="12"/>
          </p:nvPr>
        </p:nvSpPr>
        <p:spPr>
          <a:xfrm>
            <a:off x="628650" y="1905000"/>
            <a:ext cx="7869654" cy="4114800"/>
          </a:xfrm>
        </p:spPr>
        <p:txBody>
          <a:bodyPr>
            <a:normAutofit fontScale="70000" lnSpcReduction="20000"/>
          </a:bodyPr>
          <a:lstStyle/>
          <a:p>
            <a:r>
              <a:rPr lang="en-US" altLang="en-US" dirty="0" smtClean="0"/>
              <a:t>Employer-sponsored insurance (“ESI”) </a:t>
            </a:r>
          </a:p>
          <a:p>
            <a:pPr marL="284162" lvl="1" indent="0">
              <a:buNone/>
            </a:pPr>
            <a:r>
              <a:rPr lang="en-US" altLang="en-US" dirty="0" smtClean="0"/>
              <a:t>Includes: </a:t>
            </a:r>
          </a:p>
          <a:p>
            <a:pPr lvl="1"/>
            <a:r>
              <a:rPr lang="en-US" altLang="en-US" dirty="0" smtClean="0"/>
              <a:t>Private and governmental employers, but not military</a:t>
            </a:r>
          </a:p>
          <a:p>
            <a:pPr lvl="1"/>
            <a:r>
              <a:rPr lang="en-US" altLang="en-US" dirty="0" smtClean="0"/>
              <a:t>Can be insured or self-insured</a:t>
            </a:r>
          </a:p>
          <a:p>
            <a:pPr marL="339725" lvl="1" indent="0">
              <a:buNone/>
            </a:pPr>
            <a:r>
              <a:rPr lang="en-US" altLang="en-US" dirty="0" smtClean="0"/>
              <a:t>Does not include: </a:t>
            </a:r>
          </a:p>
          <a:p>
            <a:pPr lvl="1"/>
            <a:r>
              <a:rPr lang="en-US" altLang="en-US" dirty="0" smtClean="0"/>
              <a:t>ESI is unaffordable or below minimum value and not taken</a:t>
            </a:r>
          </a:p>
          <a:p>
            <a:pPr lvl="1"/>
            <a:r>
              <a:rPr lang="en-US" altLang="en-US" dirty="0" smtClean="0"/>
              <a:t>Eligible because of relationship to employee offered ESI, but not included on that person’s tax return (e.g., non-dependent child under 26 or unmarried life partner)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84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8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Exemptions in TaxSlayer</a:t>
            </a:r>
            <a:endParaRPr lang="en-US" dirty="0"/>
          </a:p>
        </p:txBody>
      </p:sp>
      <p:sp>
        <p:nvSpPr>
          <p:cNvPr id="95236"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TY2016</a:t>
            </a:r>
          </a:p>
        </p:txBody>
      </p:sp>
      <p:sp>
        <p:nvSpPr>
          <p:cNvPr id="95237"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553A4D1-1F73-43A0-81FD-688374525F37}" type="slidenum">
              <a:rPr lang="en-US" altLang="en-US" smtClean="0"/>
              <a:pPr/>
              <a:t>110</a:t>
            </a:fld>
            <a:endParaRPr lang="en-US" altLang="en-US" dirty="0" smtClean="0"/>
          </a:p>
        </p:txBody>
      </p:sp>
      <p:sp>
        <p:nvSpPr>
          <p:cNvPr id="95235" name="Content Placeholder 2"/>
          <p:cNvSpPr>
            <a:spLocks noGrp="1"/>
          </p:cNvSpPr>
          <p:nvPr>
            <p:ph sz="quarter" idx="12"/>
          </p:nvPr>
        </p:nvSpPr>
        <p:spPr/>
        <p:txBody>
          <a:bodyPr/>
          <a:lstStyle/>
          <a:p>
            <a:r>
              <a:rPr lang="en-US" altLang="en-US" dirty="0" smtClean="0"/>
              <a:t>Need to have answers first, then enter in TaxSlayer</a:t>
            </a: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599520" y="3438356"/>
            <a:ext cx="7944959" cy="1209844"/>
          </a:xfrm>
          <a:prstGeom prst="rect">
            <a:avLst/>
          </a:prstGeom>
          <a:ln>
            <a:solidFill>
              <a:schemeClr val="tx1"/>
            </a:solidFill>
          </a:ln>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30388" y="389843"/>
            <a:ext cx="1067916" cy="1020802"/>
          </a:xfrm>
          <a:prstGeom prst="rect">
            <a:avLst/>
          </a:prstGeom>
        </p:spPr>
      </p:pic>
      <p:sp>
        <p:nvSpPr>
          <p:cNvPr id="4" name="Rounded Rectangle 3"/>
          <p:cNvSpPr/>
          <p:nvPr/>
        </p:nvSpPr>
        <p:spPr>
          <a:xfrm>
            <a:off x="1264257" y="5040392"/>
            <a:ext cx="4603143" cy="105560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2800" dirty="0" smtClean="0">
                <a:solidFill>
                  <a:schemeClr val="tx1"/>
                </a:solidFill>
              </a:rPr>
              <a:t>Note the “or” – answer yes if there is ANY exemption</a:t>
            </a:r>
            <a:endParaRPr lang="en-US" sz="2800" dirty="0">
              <a:solidFill>
                <a:schemeClr val="tx1"/>
              </a:solidFill>
            </a:endParaRPr>
          </a:p>
        </p:txBody>
      </p:sp>
      <p:cxnSp>
        <p:nvCxnSpPr>
          <p:cNvPr id="9" name="Straight Arrow Connector 8"/>
          <p:cNvCxnSpPr/>
          <p:nvPr/>
        </p:nvCxnSpPr>
        <p:spPr>
          <a:xfrm flipV="1">
            <a:off x="4571999" y="4343400"/>
            <a:ext cx="152401" cy="70631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398800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Exemptions in TaxSlayer – </a:t>
            </a:r>
            <a:br>
              <a:rPr lang="en-US" dirty="0" smtClean="0"/>
            </a:br>
            <a:r>
              <a:rPr lang="en-US" dirty="0" smtClean="0"/>
              <a:t>Filing Threshold</a:t>
            </a:r>
            <a:endParaRPr lang="en-US" dirty="0"/>
          </a:p>
        </p:txBody>
      </p:sp>
      <p:sp>
        <p:nvSpPr>
          <p:cNvPr id="95236"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TY2016</a:t>
            </a:r>
          </a:p>
        </p:txBody>
      </p:sp>
      <p:sp>
        <p:nvSpPr>
          <p:cNvPr id="95237"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553A4D1-1F73-43A0-81FD-688374525F37}" type="slidenum">
              <a:rPr lang="en-US" altLang="en-US" smtClean="0"/>
              <a:pPr/>
              <a:t>111</a:t>
            </a:fld>
            <a:endParaRPr lang="en-US" altLang="en-US" dirty="0" smtClean="0"/>
          </a:p>
        </p:txBody>
      </p:sp>
      <p:sp>
        <p:nvSpPr>
          <p:cNvPr id="95235" name="Content Placeholder 2"/>
          <p:cNvSpPr>
            <a:spLocks noGrp="1"/>
          </p:cNvSpPr>
          <p:nvPr>
            <p:ph sz="quarter" idx="12"/>
          </p:nvPr>
        </p:nvSpPr>
        <p:spPr/>
        <p:txBody>
          <a:bodyPr>
            <a:normAutofit/>
          </a:bodyPr>
          <a:lstStyle/>
          <a:p>
            <a:r>
              <a:rPr lang="en-US" altLang="en-US" dirty="0" smtClean="0"/>
              <a:t>Household income </a:t>
            </a:r>
          </a:p>
          <a:p>
            <a:pPr lvl="1"/>
            <a:r>
              <a:rPr lang="en-US" altLang="en-US" dirty="0" smtClean="0"/>
              <a:t>Enter dependents’ MAGI if they must file a return due to gross income</a:t>
            </a:r>
          </a:p>
          <a:p>
            <a:r>
              <a:rPr lang="en-US" altLang="en-US" dirty="0" smtClean="0"/>
              <a:t>Will check the box if it applies</a:t>
            </a:r>
          </a:p>
          <a:p>
            <a:endParaRPr lang="en-US" alt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0388" y="389843"/>
            <a:ext cx="1067916" cy="1020802"/>
          </a:xfrm>
          <a:prstGeom prst="rect">
            <a:avLst/>
          </a:prstGeom>
        </p:spPr>
      </p:pic>
      <p:sp>
        <p:nvSpPr>
          <p:cNvPr id="4" name="Oval Callout 3"/>
          <p:cNvSpPr/>
          <p:nvPr/>
        </p:nvSpPr>
        <p:spPr>
          <a:xfrm>
            <a:off x="5715000" y="1600200"/>
            <a:ext cx="2799869" cy="10668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May not need to enter again (see slide 45)</a:t>
            </a:r>
            <a:endParaRPr lang="en-US" dirty="0"/>
          </a:p>
        </p:txBody>
      </p:sp>
    </p:spTree>
    <p:extLst>
      <p:ext uri="{BB962C8B-B14F-4D97-AF65-F5344CB8AC3E}">
        <p14:creationId xmlns:p14="http://schemas.microsoft.com/office/powerpoint/2010/main" val="2846856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Exemptions in TaxSlayer</a:t>
            </a:r>
            <a:br>
              <a:rPr lang="en-US" dirty="0" smtClean="0"/>
            </a:br>
            <a:r>
              <a:rPr lang="en-US" dirty="0" smtClean="0"/>
              <a:t>Filing Threshold</a:t>
            </a:r>
            <a:endParaRPr lang="en-US" dirty="0"/>
          </a:p>
        </p:txBody>
      </p:sp>
      <p:sp>
        <p:nvSpPr>
          <p:cNvPr id="95236"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TY2016</a:t>
            </a:r>
          </a:p>
        </p:txBody>
      </p:sp>
      <p:sp>
        <p:nvSpPr>
          <p:cNvPr id="95237"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553A4D1-1F73-43A0-81FD-688374525F37}" type="slidenum">
              <a:rPr lang="en-US" altLang="en-US" smtClean="0"/>
              <a:pPr/>
              <a:t>112</a:t>
            </a:fld>
            <a:endParaRPr lang="en-US" altLang="en-US" dirty="0" smtClean="0"/>
          </a:p>
        </p:txBody>
      </p:sp>
      <p:sp>
        <p:nvSpPr>
          <p:cNvPr id="95235" name="Content Placeholder 2"/>
          <p:cNvSpPr>
            <a:spLocks noGrp="1"/>
          </p:cNvSpPr>
          <p:nvPr>
            <p:ph sz="quarter" idx="12"/>
          </p:nvPr>
        </p:nvSpPr>
        <p:spPr/>
        <p:txBody>
          <a:bodyPr>
            <a:normAutofit lnSpcReduction="10000"/>
          </a:bodyPr>
          <a:lstStyle/>
          <a:p>
            <a:r>
              <a:rPr lang="en-US" altLang="en-US" dirty="0" smtClean="0"/>
              <a:t>Check box for filing threshold exemption</a:t>
            </a:r>
          </a:p>
          <a:p>
            <a:endParaRPr lang="en-US" altLang="en-US" dirty="0"/>
          </a:p>
          <a:p>
            <a:endParaRPr lang="en-US" altLang="en-US" dirty="0" smtClean="0"/>
          </a:p>
          <a:p>
            <a:r>
              <a:rPr lang="en-US" altLang="en-US" dirty="0" smtClean="0"/>
              <a:t>Don’t confuse with Mkt hardship exemptions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0388" y="389843"/>
            <a:ext cx="1067916" cy="1020802"/>
          </a:xfrm>
          <a:prstGeom prst="rect">
            <a:avLst/>
          </a:prstGeom>
        </p:spPr>
      </p:pic>
      <p:pic>
        <p:nvPicPr>
          <p:cNvPr id="4" name="Picture 3"/>
          <p:cNvPicPr>
            <a:picLocks noChangeAspect="1"/>
          </p:cNvPicPr>
          <p:nvPr/>
        </p:nvPicPr>
        <p:blipFill>
          <a:blip r:embed="rId4"/>
          <a:stretch>
            <a:fillRect/>
          </a:stretch>
        </p:blipFill>
        <p:spPr>
          <a:xfrm>
            <a:off x="914400" y="3276430"/>
            <a:ext cx="6087325" cy="1219370"/>
          </a:xfrm>
          <a:prstGeom prst="rect">
            <a:avLst/>
          </a:prstGeom>
          <a:ln>
            <a:solidFill>
              <a:schemeClr val="tx1"/>
            </a:solid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Claiming an Exemption</a:t>
            </a:r>
            <a:endParaRPr lang="en-US" dirty="0"/>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216069"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FDD6E39-AC01-4CDB-BC2D-351B7F478E77}" type="slidenum">
              <a:rPr lang="en-US" altLang="en-US" smtClean="0"/>
              <a:pPr/>
              <a:t>113</a:t>
            </a:fld>
            <a:endParaRPr lang="en-US" altLang="en-US" dirty="0" smtClean="0"/>
          </a:p>
        </p:txBody>
      </p:sp>
      <p:sp>
        <p:nvSpPr>
          <p:cNvPr id="216067" name="Content Placeholder 2"/>
          <p:cNvSpPr>
            <a:spLocks noGrp="1"/>
          </p:cNvSpPr>
          <p:nvPr>
            <p:ph sz="quarter" idx="12"/>
          </p:nvPr>
        </p:nvSpPr>
        <p:spPr>
          <a:xfrm>
            <a:off x="628650" y="2057400"/>
            <a:ext cx="7869654" cy="3962400"/>
          </a:xfrm>
        </p:spPr>
        <p:txBody>
          <a:bodyPr>
            <a:normAutofit fontScale="92500" lnSpcReduction="20000"/>
          </a:bodyPr>
          <a:lstStyle/>
          <a:p>
            <a:r>
              <a:rPr lang="en-US" altLang="en-US" dirty="0" smtClean="0"/>
              <a:t>For each Person on the return, is there a Mkt exemption</a:t>
            </a:r>
          </a:p>
          <a:p>
            <a:r>
              <a:rPr lang="en-US" altLang="en-US" dirty="0" smtClean="0"/>
              <a:t>If so, enter the ECN</a:t>
            </a:r>
          </a:p>
          <a:p>
            <a:endParaRPr lang="en-US" altLang="en-US" dirty="0"/>
          </a:p>
          <a:p>
            <a:endParaRPr lang="en-US" altLang="en-US" dirty="0" smtClean="0"/>
          </a:p>
          <a:p>
            <a:endParaRPr lang="en-US" altLang="en-US" dirty="0" smtClean="0"/>
          </a:p>
          <a:p>
            <a:r>
              <a:rPr lang="en-US" altLang="en-US" dirty="0" smtClean="0"/>
              <a:t>Use PENDING if not received yet</a:t>
            </a:r>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609600" y="3657600"/>
            <a:ext cx="8240275" cy="1714739"/>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Claiming an Exemption</a:t>
            </a:r>
            <a:endParaRPr lang="en-US" dirty="0"/>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216069"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FDD6E39-AC01-4CDB-BC2D-351B7F478E77}" type="slidenum">
              <a:rPr lang="en-US" altLang="en-US" smtClean="0"/>
              <a:pPr/>
              <a:t>114</a:t>
            </a:fld>
            <a:endParaRPr lang="en-US" altLang="en-US" dirty="0" smtClean="0"/>
          </a:p>
        </p:txBody>
      </p:sp>
      <p:sp>
        <p:nvSpPr>
          <p:cNvPr id="216067" name="Content Placeholder 2"/>
          <p:cNvSpPr>
            <a:spLocks noGrp="1"/>
          </p:cNvSpPr>
          <p:nvPr>
            <p:ph sz="quarter" idx="12"/>
          </p:nvPr>
        </p:nvSpPr>
        <p:spPr/>
        <p:txBody>
          <a:bodyPr/>
          <a:lstStyle/>
          <a:p>
            <a:r>
              <a:rPr lang="en-US" altLang="en-US" dirty="0" smtClean="0"/>
              <a:t>If not a Mkt nor filing threshold exemption, which one?</a:t>
            </a: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423283" y="3495344"/>
            <a:ext cx="8297433" cy="2372056"/>
          </a:xfrm>
          <a:prstGeom prst="rect">
            <a:avLst/>
          </a:prstGeom>
          <a:ln>
            <a:solidFill>
              <a:schemeClr val="tx1"/>
            </a:solidFill>
          </a:ln>
        </p:spPr>
      </p:pic>
    </p:spTree>
    <p:extLst>
      <p:ext uri="{BB962C8B-B14F-4D97-AF65-F5344CB8AC3E}">
        <p14:creationId xmlns:p14="http://schemas.microsoft.com/office/powerpoint/2010/main" val="83413567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Claiming an Exemption</a:t>
            </a:r>
            <a:r>
              <a:rPr lang="en-US" dirty="0"/>
              <a:t/>
            </a:r>
            <a:br>
              <a:rPr lang="en-US" dirty="0"/>
            </a:br>
            <a:r>
              <a:rPr lang="en-US" dirty="0" smtClean="0"/>
              <a:t>(Form 8965 Part III)</a:t>
            </a:r>
            <a:endParaRPr lang="en-US" dirty="0"/>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216069"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FDD6E39-AC01-4CDB-BC2D-351B7F478E77}" type="slidenum">
              <a:rPr lang="en-US" altLang="en-US" smtClean="0"/>
              <a:pPr/>
              <a:t>115</a:t>
            </a:fld>
            <a:endParaRPr lang="en-US" altLang="en-US" dirty="0" smtClean="0"/>
          </a:p>
        </p:txBody>
      </p:sp>
      <p:sp>
        <p:nvSpPr>
          <p:cNvPr id="216067" name="Content Placeholder 2"/>
          <p:cNvSpPr>
            <a:spLocks noGrp="1"/>
          </p:cNvSpPr>
          <p:nvPr>
            <p:ph sz="quarter" idx="12"/>
          </p:nvPr>
        </p:nvSpPr>
        <p:spPr/>
        <p:txBody>
          <a:bodyPr>
            <a:normAutofit lnSpcReduction="10000"/>
          </a:bodyPr>
          <a:lstStyle/>
          <a:p>
            <a:r>
              <a:rPr lang="en-US" altLang="en-US" dirty="0" smtClean="0"/>
              <a:t>For each Person on the return, indicate exemption being claimed</a:t>
            </a:r>
          </a:p>
          <a:p>
            <a:r>
              <a:rPr lang="en-US" altLang="en-US" dirty="0" smtClean="0"/>
              <a:t>Also check full year or months for which exemption is claimed</a:t>
            </a:r>
          </a:p>
          <a:p>
            <a:r>
              <a:rPr lang="en-US" altLang="en-US" dirty="0" smtClean="0"/>
              <a:t>Can have more than one exemption per Person</a:t>
            </a:r>
          </a:p>
        </p:txBody>
      </p:sp>
    </p:spTree>
    <p:extLst>
      <p:ext uri="{BB962C8B-B14F-4D97-AF65-F5344CB8AC3E}">
        <p14:creationId xmlns:p14="http://schemas.microsoft.com/office/powerpoint/2010/main" val="191805705"/>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Claiming </a:t>
            </a:r>
            <a:r>
              <a:rPr lang="en-US" dirty="0"/>
              <a:t>an Exemption</a:t>
            </a:r>
            <a:br>
              <a:rPr lang="en-US" dirty="0"/>
            </a:br>
            <a:r>
              <a:rPr lang="en-US" dirty="0"/>
              <a:t>(Form 8965 Part III)</a:t>
            </a:r>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216069"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FDD6E39-AC01-4CDB-BC2D-351B7F478E77}" type="slidenum">
              <a:rPr lang="en-US" altLang="en-US" smtClean="0"/>
              <a:pPr/>
              <a:t>116</a:t>
            </a:fld>
            <a:endParaRPr lang="en-US" altLang="en-US" dirty="0" smtClean="0"/>
          </a:p>
        </p:txBody>
      </p:sp>
      <p:sp>
        <p:nvSpPr>
          <p:cNvPr id="216067" name="Content Placeholder 2"/>
          <p:cNvSpPr>
            <a:spLocks noGrp="1"/>
          </p:cNvSpPr>
          <p:nvPr>
            <p:ph sz="quarter" idx="12"/>
          </p:nvPr>
        </p:nvSpPr>
        <p:spPr/>
        <p:txBody>
          <a:bodyPr>
            <a:normAutofit/>
          </a:bodyPr>
          <a:lstStyle/>
          <a:p>
            <a:r>
              <a:rPr lang="en-US" altLang="en-US" dirty="0" smtClean="0"/>
              <a:t>Add more until all exemptions needed are listed</a:t>
            </a: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457200" y="3457196"/>
            <a:ext cx="8354591" cy="2715004"/>
          </a:xfrm>
          <a:prstGeom prst="rect">
            <a:avLst/>
          </a:prstGeom>
          <a:ln>
            <a:solidFill>
              <a:schemeClr val="tx1"/>
            </a:solidFill>
          </a:ln>
        </p:spPr>
      </p:pic>
    </p:spTree>
    <p:extLst>
      <p:ext uri="{BB962C8B-B14F-4D97-AF65-F5344CB8AC3E}">
        <p14:creationId xmlns:p14="http://schemas.microsoft.com/office/powerpoint/2010/main" val="200755733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Claiming an Exemption</a:t>
            </a:r>
            <a:endParaRPr lang="en-US" dirty="0"/>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216069"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FDD6E39-AC01-4CDB-BC2D-351B7F478E77}" type="slidenum">
              <a:rPr lang="en-US" altLang="en-US" smtClean="0"/>
              <a:pPr/>
              <a:t>117</a:t>
            </a:fld>
            <a:endParaRPr lang="en-US" altLang="en-US" dirty="0" smtClean="0"/>
          </a:p>
        </p:txBody>
      </p:sp>
      <p:sp>
        <p:nvSpPr>
          <p:cNvPr id="216067" name="Content Placeholder 2"/>
          <p:cNvSpPr>
            <a:spLocks noGrp="1"/>
          </p:cNvSpPr>
          <p:nvPr>
            <p:ph sz="quarter" idx="12"/>
          </p:nvPr>
        </p:nvSpPr>
        <p:spPr/>
        <p:txBody>
          <a:bodyPr>
            <a:normAutofit/>
          </a:bodyPr>
          <a:lstStyle/>
          <a:p>
            <a:r>
              <a:rPr lang="en-US" altLang="en-US" dirty="0" smtClean="0"/>
              <a:t>Reminder – need to know which exemption(s) to claim for which month(s) for which Person </a:t>
            </a:r>
            <a:r>
              <a:rPr lang="en-US" altLang="en-US" dirty="0" smtClean="0">
                <a:solidFill>
                  <a:srgbClr val="3333FF"/>
                </a:solidFill>
              </a:rPr>
              <a:t>before</a:t>
            </a:r>
            <a:r>
              <a:rPr lang="en-US" altLang="en-US" dirty="0" smtClean="0"/>
              <a:t> making entries</a:t>
            </a:r>
          </a:p>
          <a:p>
            <a:r>
              <a:rPr lang="en-US" altLang="en-US" dirty="0" smtClean="0"/>
              <a:t>Use the Intake form!</a:t>
            </a:r>
          </a:p>
        </p:txBody>
      </p:sp>
    </p:spTree>
    <p:extLst>
      <p:ext uri="{BB962C8B-B14F-4D97-AF65-F5344CB8AC3E}">
        <p14:creationId xmlns:p14="http://schemas.microsoft.com/office/powerpoint/2010/main" val="411922060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Claiming an Exemption</a:t>
            </a:r>
            <a:endParaRPr lang="en-US" dirty="0"/>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216069"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FDD6E39-AC01-4CDB-BC2D-351B7F478E77}" type="slidenum">
              <a:rPr lang="en-US" altLang="en-US" smtClean="0"/>
              <a:pPr/>
              <a:t>118</a:t>
            </a:fld>
            <a:endParaRPr lang="en-US" altLang="en-US" dirty="0" smtClean="0"/>
          </a:p>
        </p:txBody>
      </p:sp>
      <p:sp>
        <p:nvSpPr>
          <p:cNvPr id="216067" name="Content Placeholder 2"/>
          <p:cNvSpPr>
            <a:spLocks noGrp="1"/>
          </p:cNvSpPr>
          <p:nvPr>
            <p:ph sz="quarter" idx="12"/>
          </p:nvPr>
        </p:nvSpPr>
        <p:spPr/>
        <p:txBody>
          <a:bodyPr>
            <a:normAutofit/>
          </a:bodyPr>
          <a:lstStyle/>
          <a:p>
            <a:r>
              <a:rPr lang="en-US" altLang="en-US" dirty="0" smtClean="0"/>
              <a:t>If all months accounted for with coverage or exemption, no SRP</a:t>
            </a:r>
          </a:p>
          <a:p>
            <a:r>
              <a:rPr lang="en-US" altLang="en-US" dirty="0" smtClean="0"/>
              <a:t>If not, TaxSlayer computes SRP</a:t>
            </a:r>
          </a:p>
          <a:p>
            <a:r>
              <a:rPr lang="en-US" altLang="en-US" dirty="0" smtClean="0"/>
              <a:t>TaxSlayer exits Health Insurance section</a:t>
            </a:r>
          </a:p>
        </p:txBody>
      </p:sp>
    </p:spTree>
    <p:extLst>
      <p:ext uri="{BB962C8B-B14F-4D97-AF65-F5344CB8AC3E}">
        <p14:creationId xmlns:p14="http://schemas.microsoft.com/office/powerpoint/2010/main" val="3488266546"/>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 Exemptions</a:t>
            </a:r>
            <a:endParaRPr lang="en-US" dirty="0"/>
          </a:p>
        </p:txBody>
      </p:sp>
      <p:sp>
        <p:nvSpPr>
          <p:cNvPr id="3" name="Footer Placeholder 2"/>
          <p:cNvSpPr>
            <a:spLocks noGrp="1"/>
          </p:cNvSpPr>
          <p:nvPr>
            <p:ph type="ftr" sz="quarter" idx="10"/>
          </p:nvPr>
        </p:nvSpPr>
        <p:spPr/>
        <p:txBody>
          <a:bodyPr/>
          <a:lstStyle/>
          <a:p>
            <a:pPr>
              <a:defRPr/>
            </a:pPr>
            <a:r>
              <a:rPr lang="en-US" dirty="0" smtClean="0"/>
              <a:t>NTTC Training – TY2016</a:t>
            </a:r>
            <a:endParaRPr lang="en-US" dirty="0"/>
          </a:p>
        </p:txBody>
      </p:sp>
      <p:sp>
        <p:nvSpPr>
          <p:cNvPr id="4" name="Slide Number Placeholder 3"/>
          <p:cNvSpPr>
            <a:spLocks noGrp="1"/>
          </p:cNvSpPr>
          <p:nvPr>
            <p:ph type="sldNum" sz="quarter" idx="11"/>
          </p:nvPr>
        </p:nvSpPr>
        <p:spPr/>
        <p:txBody>
          <a:bodyPr/>
          <a:lstStyle/>
          <a:p>
            <a:pPr>
              <a:defRPr/>
            </a:pPr>
            <a:fld id="{9A7DE7B2-8EA6-41E1-94BA-00496E25FD19}" type="slidenum">
              <a:rPr lang="en-US" altLang="en-US" smtClean="0"/>
              <a:pPr>
                <a:defRPr/>
              </a:pPr>
              <a:t>119</a:t>
            </a:fld>
            <a:endParaRPr lang="en-US" altLang="en-US" dirty="0"/>
          </a:p>
        </p:txBody>
      </p:sp>
      <p:sp>
        <p:nvSpPr>
          <p:cNvPr id="5" name="Content Placeholder 4"/>
          <p:cNvSpPr>
            <a:spLocks noGrp="1"/>
          </p:cNvSpPr>
          <p:nvPr>
            <p:ph sz="quarter" idx="12"/>
          </p:nvPr>
        </p:nvSpPr>
        <p:spPr/>
        <p:txBody>
          <a:bodyPr/>
          <a:lstStyle/>
          <a:p>
            <a:r>
              <a:rPr lang="en-US" dirty="0" smtClean="0"/>
              <a:t>Click Summary/ Print</a:t>
            </a:r>
          </a:p>
          <a:p>
            <a:r>
              <a:rPr lang="en-US" dirty="0" smtClean="0"/>
              <a:t>Is there a Shared Responsibility Payment?</a:t>
            </a:r>
          </a:p>
          <a:p>
            <a:endParaRPr lang="en-US" dirty="0"/>
          </a:p>
          <a:p>
            <a:r>
              <a:rPr lang="en-US" dirty="0" smtClean="0"/>
              <a:t>Should there be one?</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0400" y="533400"/>
            <a:ext cx="1219011" cy="1014217"/>
          </a:xfrm>
          <a:prstGeom prst="rect">
            <a:avLst/>
          </a:prstGeom>
        </p:spPr>
      </p:pic>
      <p:pic>
        <p:nvPicPr>
          <p:cNvPr id="8" name="Picture 7"/>
          <p:cNvPicPr>
            <a:picLocks noChangeAspect="1"/>
          </p:cNvPicPr>
          <p:nvPr/>
        </p:nvPicPr>
        <p:blipFill>
          <a:blip r:embed="rId4"/>
          <a:stretch>
            <a:fillRect/>
          </a:stretch>
        </p:blipFill>
        <p:spPr>
          <a:xfrm>
            <a:off x="328020" y="4200441"/>
            <a:ext cx="8487960" cy="600159"/>
          </a:xfrm>
          <a:prstGeom prst="rect">
            <a:avLst/>
          </a:prstGeom>
          <a:ln>
            <a:solidFill>
              <a:schemeClr val="tx1"/>
            </a:solidFill>
          </a:ln>
        </p:spPr>
      </p:pic>
    </p:spTree>
    <p:extLst>
      <p:ext uri="{BB962C8B-B14F-4D97-AF65-F5344CB8AC3E}">
        <p14:creationId xmlns:p14="http://schemas.microsoft.com/office/powerpoint/2010/main" val="36215277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MEC</a:t>
            </a:r>
            <a:endParaRPr lang="en-US" dirty="0"/>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37893"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571A252-BC95-4509-9771-84F4817A9DC2}" type="slidenum">
              <a:rPr lang="en-US" altLang="en-US" smtClean="0"/>
              <a:pPr/>
              <a:t>12</a:t>
            </a:fld>
            <a:endParaRPr lang="en-US" altLang="en-US" dirty="0" smtClean="0"/>
          </a:p>
        </p:txBody>
      </p:sp>
      <p:sp>
        <p:nvSpPr>
          <p:cNvPr id="37891" name="Content Placeholder 2"/>
          <p:cNvSpPr>
            <a:spLocks noGrp="1"/>
          </p:cNvSpPr>
          <p:nvPr>
            <p:ph sz="quarter" idx="12"/>
          </p:nvPr>
        </p:nvSpPr>
        <p:spPr/>
        <p:txBody>
          <a:bodyPr>
            <a:normAutofit fontScale="92500" lnSpcReduction="20000"/>
          </a:bodyPr>
          <a:lstStyle/>
          <a:p>
            <a:r>
              <a:rPr lang="en-US" altLang="en-US" dirty="0" smtClean="0"/>
              <a:t>Government-sponsored insurance (“GSI”) </a:t>
            </a:r>
          </a:p>
          <a:p>
            <a:pPr marL="339725" lvl="1" indent="0">
              <a:buNone/>
            </a:pPr>
            <a:r>
              <a:rPr lang="en-US" altLang="en-US" dirty="0" smtClean="0"/>
              <a:t>Includes:</a:t>
            </a:r>
          </a:p>
          <a:p>
            <a:pPr lvl="1"/>
            <a:r>
              <a:rPr lang="en-US" altLang="en-US" dirty="0" smtClean="0"/>
              <a:t>Medicare Part A or Advantage</a:t>
            </a:r>
          </a:p>
          <a:p>
            <a:pPr lvl="1"/>
            <a:r>
              <a:rPr lang="en-US" altLang="en-US" dirty="0" smtClean="0"/>
              <a:t>Most Medicaid, CHIP, TRICARE (military)</a:t>
            </a:r>
          </a:p>
          <a:p>
            <a:pPr lvl="1"/>
            <a:r>
              <a:rPr lang="en-US" altLang="en-US" dirty="0" smtClean="0"/>
              <a:t>Comprehensive VA </a:t>
            </a:r>
          </a:p>
          <a:p>
            <a:pPr lvl="1"/>
            <a:r>
              <a:rPr lang="en-US" altLang="en-US" dirty="0" smtClean="0"/>
              <a:t>Peace Corps, etc. (see Form 8965 instructions)</a:t>
            </a:r>
          </a:p>
          <a:p>
            <a:endParaRPr lang="en-US" altLang="en-US" dirty="0" smtClean="0">
              <a:solidFill>
                <a:srgbClr val="0000FF"/>
              </a:solidFill>
            </a:endParaRPr>
          </a:p>
          <a:p>
            <a:endParaRPr lang="en-US" altLang="en-US" dirty="0" smtClean="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Exemption Form 8965</a:t>
            </a:r>
            <a:endParaRPr lang="en-US" dirty="0"/>
          </a:p>
        </p:txBody>
      </p:sp>
      <p:sp>
        <p:nvSpPr>
          <p:cNvPr id="78854"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TY2016</a:t>
            </a:r>
          </a:p>
        </p:txBody>
      </p:sp>
      <p:sp>
        <p:nvSpPr>
          <p:cNvPr id="78855"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1751783-CC81-4C0B-876F-C9216D40ABB7}" type="slidenum">
              <a:rPr lang="en-US" altLang="en-US" smtClean="0"/>
              <a:pPr/>
              <a:t>120</a:t>
            </a:fld>
            <a:endParaRPr lang="en-US" altLang="en-US" dirty="0" smtClean="0"/>
          </a:p>
        </p:txBody>
      </p:sp>
      <p:sp>
        <p:nvSpPr>
          <p:cNvPr id="3" name="Content Placeholder 2"/>
          <p:cNvSpPr>
            <a:spLocks noGrp="1"/>
          </p:cNvSpPr>
          <p:nvPr>
            <p:ph sz="quarter" idx="12"/>
          </p:nvPr>
        </p:nvSpPr>
        <p:spPr/>
        <p:txBody>
          <a:bodyPr/>
          <a:lstStyle/>
          <a:p>
            <a:r>
              <a:rPr lang="en-US" altLang="en-US" dirty="0" smtClean="0"/>
              <a:t>Confirm exemptions show on Form 8965 as intended</a:t>
            </a:r>
          </a:p>
          <a:p>
            <a:endParaRPr lang="en-US" altLang="en-US" dirty="0" smtClean="0"/>
          </a:p>
        </p:txBody>
      </p:sp>
      <p:sp>
        <p:nvSpPr>
          <p:cNvPr id="12" name="Rounded Rectangle 11"/>
          <p:cNvSpPr/>
          <p:nvPr/>
        </p:nvSpPr>
        <p:spPr>
          <a:xfrm>
            <a:off x="3219450" y="4492625"/>
            <a:ext cx="609600" cy="2286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dirty="0" smtClean="0">
              <a:solidFill>
                <a:srgbClr val="FFFFFF"/>
              </a:solidFill>
            </a:endParaRPr>
          </a:p>
        </p:txBody>
      </p:sp>
      <p:sp>
        <p:nvSpPr>
          <p:cNvPr id="13" name="Rounded Rectangle 12"/>
          <p:cNvSpPr/>
          <p:nvPr/>
        </p:nvSpPr>
        <p:spPr>
          <a:xfrm>
            <a:off x="3240088" y="5192713"/>
            <a:ext cx="609600" cy="18573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dirty="0" smtClean="0">
              <a:solidFill>
                <a:srgbClr val="FFFFFF"/>
              </a:solidFill>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0400" y="533400"/>
            <a:ext cx="1219011" cy="1014217"/>
          </a:xfrm>
          <a:prstGeom prst="rect">
            <a:avLst/>
          </a:prstGeom>
        </p:spPr>
      </p:pic>
      <p:pic>
        <p:nvPicPr>
          <p:cNvPr id="4" name="Picture 3"/>
          <p:cNvPicPr>
            <a:picLocks noChangeAspect="1"/>
          </p:cNvPicPr>
          <p:nvPr/>
        </p:nvPicPr>
        <p:blipFill rotWithShape="1">
          <a:blip r:embed="rId4"/>
          <a:srcRect b="20524"/>
          <a:stretch/>
        </p:blipFill>
        <p:spPr>
          <a:xfrm>
            <a:off x="1219200" y="3657600"/>
            <a:ext cx="7230484" cy="2362200"/>
          </a:xfrm>
          <a:prstGeom prst="rect">
            <a:avLst/>
          </a:prstGeom>
          <a:ln>
            <a:solidFill>
              <a:schemeClr val="tx1"/>
            </a:solidFill>
          </a:ln>
        </p:spPr>
      </p:pic>
    </p:spTree>
    <p:extLst>
      <p:ext uri="{BB962C8B-B14F-4D97-AF65-F5344CB8AC3E}">
        <p14:creationId xmlns:p14="http://schemas.microsoft.com/office/powerpoint/2010/main" val="32323837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Insurance, No Exemption? </a:t>
            </a:r>
            <a:endParaRPr lang="en-US" dirty="0"/>
          </a:p>
        </p:txBody>
      </p:sp>
      <p:sp>
        <p:nvSpPr>
          <p:cNvPr id="226308"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TY2016</a:t>
            </a:r>
          </a:p>
        </p:txBody>
      </p:sp>
      <p:sp>
        <p:nvSpPr>
          <p:cNvPr id="226309"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94BC791-96E7-4A6B-97CA-BF164502AFFE}" type="slidenum">
              <a:rPr lang="en-US" altLang="en-US" smtClean="0"/>
              <a:pPr/>
              <a:t>121</a:t>
            </a:fld>
            <a:endParaRPr lang="en-US" altLang="en-US" dirty="0" smtClean="0"/>
          </a:p>
        </p:txBody>
      </p:sp>
      <p:sp>
        <p:nvSpPr>
          <p:cNvPr id="3" name="Content Placeholder 2"/>
          <p:cNvSpPr>
            <a:spLocks noGrp="1"/>
          </p:cNvSpPr>
          <p:nvPr>
            <p:ph sz="quarter" idx="12"/>
          </p:nvPr>
        </p:nvSpPr>
        <p:spPr>
          <a:xfrm>
            <a:off x="628650" y="1981200"/>
            <a:ext cx="7869654" cy="4343400"/>
          </a:xfrm>
        </p:spPr>
        <p:txBody>
          <a:bodyPr>
            <a:normAutofit fontScale="77500" lnSpcReduction="20000"/>
          </a:bodyPr>
          <a:lstStyle/>
          <a:p>
            <a:r>
              <a:rPr lang="en-US" dirty="0" smtClean="0"/>
              <a:t>Individual Shared Responsibility Payment (ISRP or SRP) is paid with tax return</a:t>
            </a:r>
          </a:p>
          <a:p>
            <a:pPr lvl="1"/>
            <a:r>
              <a:rPr lang="en-US" dirty="0" smtClean="0"/>
              <a:t>2014 small penalty</a:t>
            </a:r>
          </a:p>
          <a:p>
            <a:pPr lvl="1"/>
            <a:r>
              <a:rPr lang="en-US" dirty="0" smtClean="0"/>
              <a:t>2015 bigger penalty</a:t>
            </a:r>
          </a:p>
          <a:p>
            <a:pPr lvl="1"/>
            <a:r>
              <a:rPr lang="en-US" dirty="0" smtClean="0"/>
              <a:t>2016 even bigger penalty</a:t>
            </a:r>
          </a:p>
          <a:p>
            <a:pPr lvl="1"/>
            <a:r>
              <a:rPr lang="en-US" dirty="0" smtClean="0"/>
              <a:t>Adjusted thereafter</a:t>
            </a:r>
          </a:p>
          <a:p>
            <a:r>
              <a:rPr lang="en-US" dirty="0" smtClean="0"/>
              <a:t>SRP is core, but when SRP applies the Reviewer must have comprehensive training to assure that no exemption applies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257" y="5162280"/>
            <a:ext cx="797196" cy="7971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TextBox 6"/>
          <p:cNvSpPr txBox="1">
            <a:spLocks noChangeArrowheads="1"/>
          </p:cNvSpPr>
          <p:nvPr/>
        </p:nvSpPr>
        <p:spPr bwMode="auto">
          <a:xfrm>
            <a:off x="557213" y="4876800"/>
            <a:ext cx="80867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600" dirty="0">
                <a:solidFill>
                  <a:srgbClr val="C00000"/>
                </a:solidFill>
              </a:rPr>
              <a:t>* </a:t>
            </a:r>
            <a:r>
              <a:rPr lang="en-US" altLang="en-US" sz="1600" dirty="0">
                <a:solidFill>
                  <a:srgbClr val="000000"/>
                </a:solidFill>
              </a:rPr>
              <a:t>Capped at national average premium of a bronze level plan purchased through a Marketplace. For </a:t>
            </a:r>
            <a:r>
              <a:rPr lang="en-US" altLang="en-US" sz="1600" dirty="0" smtClean="0">
                <a:solidFill>
                  <a:srgbClr val="000000"/>
                </a:solidFill>
              </a:rPr>
              <a:t>2016, </a:t>
            </a:r>
            <a:r>
              <a:rPr lang="en-US" altLang="en-US" sz="1600" dirty="0">
                <a:solidFill>
                  <a:srgbClr val="000000"/>
                </a:solidFill>
              </a:rPr>
              <a:t>the cap is </a:t>
            </a:r>
            <a:r>
              <a:rPr lang="en-US" altLang="en-US" sz="1600" b="1" dirty="0">
                <a:solidFill>
                  <a:srgbClr val="000000"/>
                </a:solidFill>
              </a:rPr>
              <a:t>$</a:t>
            </a:r>
            <a:r>
              <a:rPr lang="en-US" altLang="en-US" sz="1600" b="1" dirty="0" smtClean="0">
                <a:solidFill>
                  <a:srgbClr val="000000"/>
                </a:solidFill>
              </a:rPr>
              <a:t>2,676 </a:t>
            </a:r>
            <a:r>
              <a:rPr lang="en-US" altLang="en-US" sz="1600" b="1" dirty="0">
                <a:solidFill>
                  <a:srgbClr val="000000"/>
                </a:solidFill>
              </a:rPr>
              <a:t>per individual </a:t>
            </a:r>
            <a:r>
              <a:rPr lang="en-US" altLang="en-US" sz="1600" dirty="0">
                <a:solidFill>
                  <a:srgbClr val="000000"/>
                </a:solidFill>
              </a:rPr>
              <a:t>($</a:t>
            </a:r>
            <a:r>
              <a:rPr lang="en-US" altLang="en-US" sz="1600" dirty="0" smtClean="0">
                <a:solidFill>
                  <a:srgbClr val="000000"/>
                </a:solidFill>
              </a:rPr>
              <a:t>223 </a:t>
            </a:r>
            <a:r>
              <a:rPr lang="en-US" altLang="en-US" sz="1600" dirty="0">
                <a:solidFill>
                  <a:srgbClr val="000000"/>
                </a:solidFill>
              </a:rPr>
              <a:t>per month per individual), with a maximum of $</a:t>
            </a:r>
            <a:r>
              <a:rPr lang="en-US" altLang="en-US" sz="1600" dirty="0" smtClean="0">
                <a:solidFill>
                  <a:srgbClr val="000000"/>
                </a:solidFill>
              </a:rPr>
              <a:t>13,380 </a:t>
            </a:r>
            <a:r>
              <a:rPr lang="en-US" altLang="en-US" sz="1600" dirty="0">
                <a:solidFill>
                  <a:srgbClr val="000000"/>
                </a:solidFill>
              </a:rPr>
              <a:t>for a family with five or more members ($</a:t>
            </a:r>
            <a:r>
              <a:rPr lang="en-US" altLang="en-US" sz="1600" dirty="0" smtClean="0">
                <a:solidFill>
                  <a:srgbClr val="000000"/>
                </a:solidFill>
              </a:rPr>
              <a:t>1,115 </a:t>
            </a:r>
            <a:r>
              <a:rPr lang="en-US" altLang="en-US" sz="1600" dirty="0">
                <a:solidFill>
                  <a:srgbClr val="000000"/>
                </a:solidFill>
              </a:rPr>
              <a:t>per month for a family with five or more members).</a:t>
            </a:r>
          </a:p>
          <a:p>
            <a:pPr eaLnBrk="1" hangingPunct="1"/>
            <a:endParaRPr lang="en-US" altLang="en-US" sz="1600" dirty="0">
              <a:solidFill>
                <a:srgbClr val="0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496078986"/>
              </p:ext>
            </p:extLst>
          </p:nvPr>
        </p:nvGraphicFramePr>
        <p:xfrm>
          <a:off x="628649" y="1752600"/>
          <a:ext cx="7886702" cy="3048000"/>
        </p:xfrm>
        <a:graphic>
          <a:graphicData uri="http://schemas.openxmlformats.org/drawingml/2006/table">
            <a:tbl>
              <a:tblPr firstRow="1" bandRow="1">
                <a:tableStyleId>{72833802-FEF1-4C79-8D5D-14CF1EAF98D9}</a:tableStyleId>
              </a:tblPr>
              <a:tblGrid>
                <a:gridCol w="875139">
                  <a:extLst>
                    <a:ext uri="{9D8B030D-6E8A-4147-A177-3AD203B41FA5}">
                      <a16:colId xmlns:a16="http://schemas.microsoft.com/office/drawing/2014/main" xmlns="" val="20000"/>
                    </a:ext>
                  </a:extLst>
                </a:gridCol>
                <a:gridCol w="3493239">
                  <a:extLst>
                    <a:ext uri="{9D8B030D-6E8A-4147-A177-3AD203B41FA5}">
                      <a16:colId xmlns:a16="http://schemas.microsoft.com/office/drawing/2014/main" xmlns="" val="20001"/>
                    </a:ext>
                  </a:extLst>
                </a:gridCol>
                <a:gridCol w="3518324">
                  <a:extLst>
                    <a:ext uri="{9D8B030D-6E8A-4147-A177-3AD203B41FA5}">
                      <a16:colId xmlns:a16="http://schemas.microsoft.com/office/drawing/2014/main" xmlns="" val="20002"/>
                    </a:ext>
                  </a:extLst>
                </a:gridCol>
              </a:tblGrid>
              <a:tr h="411943">
                <a:tc>
                  <a:txBody>
                    <a:bodyPr/>
                    <a:lstStyle/>
                    <a:p>
                      <a:pPr algn="ctr"/>
                      <a:r>
                        <a:rPr lang="en-US" b="1" dirty="0" smtClean="0"/>
                        <a:t>Year</a:t>
                      </a:r>
                      <a:endParaRPr lang="en-US" b="1" dirty="0"/>
                    </a:p>
                  </a:txBody>
                  <a:tcPr marL="91441" marR="91441" anchor="ctr">
                    <a:solidFill>
                      <a:srgbClr val="67202F"/>
                    </a:solidFill>
                  </a:tcPr>
                </a:tc>
                <a:tc gridSpan="2">
                  <a:txBody>
                    <a:bodyPr/>
                    <a:lstStyle/>
                    <a:p>
                      <a:pPr algn="ctr"/>
                      <a:r>
                        <a:rPr lang="en-US" b="1" dirty="0" smtClean="0"/>
                        <a:t>Full-year</a:t>
                      </a:r>
                      <a:r>
                        <a:rPr lang="en-US" b="1" baseline="0" dirty="0" smtClean="0"/>
                        <a:t> payment</a:t>
                      </a:r>
                      <a:r>
                        <a:rPr lang="en-US" b="1" dirty="0" smtClean="0"/>
                        <a:t> is </a:t>
                      </a:r>
                      <a:r>
                        <a:rPr lang="en-US" b="1" u="sng" dirty="0" smtClean="0"/>
                        <a:t>greater</a:t>
                      </a:r>
                      <a:r>
                        <a:rPr lang="en-US" b="1" baseline="0" dirty="0" smtClean="0"/>
                        <a:t> of:</a:t>
                      </a:r>
                      <a:endParaRPr lang="en-US" b="1" dirty="0"/>
                    </a:p>
                  </a:txBody>
                  <a:tcPr marL="91441" marR="91441" anchor="ctr">
                    <a:solidFill>
                      <a:srgbClr val="67202F"/>
                    </a:solidFill>
                  </a:tcPr>
                </a:tc>
                <a:tc hMerge="1">
                  <a:txBody>
                    <a:bodyPr/>
                    <a:lstStyle/>
                    <a:p>
                      <a:endParaRPr lang="en-US" dirty="0"/>
                    </a:p>
                  </a:txBody>
                  <a:tcPr/>
                </a:tc>
                <a:extLst>
                  <a:ext uri="{0D108BD9-81ED-4DB2-BD59-A6C34878D82A}">
                    <a16:rowId xmlns:a16="http://schemas.microsoft.com/office/drawing/2014/main" xmlns="" val="10000"/>
                  </a:ext>
                </a:extLst>
              </a:tr>
              <a:tr h="746046">
                <a:tc>
                  <a:txBody>
                    <a:bodyPr/>
                    <a:lstStyle/>
                    <a:p>
                      <a:pPr algn="ctr"/>
                      <a:r>
                        <a:rPr lang="en-US" b="1" dirty="0" smtClean="0"/>
                        <a:t>2014</a:t>
                      </a:r>
                      <a:endParaRPr lang="en-US" b="1" dirty="0"/>
                    </a:p>
                  </a:txBody>
                  <a:tcPr marL="91441" marR="91441" anchor="ctr"/>
                </a:tc>
                <a:tc>
                  <a:txBody>
                    <a:bodyPr/>
                    <a:lstStyle/>
                    <a:p>
                      <a:r>
                        <a:rPr lang="en-US" b="1" dirty="0" smtClean="0"/>
                        <a:t>1% of household</a:t>
                      </a:r>
                      <a:r>
                        <a:rPr lang="en-US" b="1" baseline="0" dirty="0" smtClean="0"/>
                        <a:t> </a:t>
                      </a:r>
                      <a:r>
                        <a:rPr lang="en-US" b="1" dirty="0" smtClean="0"/>
                        <a:t>income</a:t>
                      </a:r>
                      <a:r>
                        <a:rPr lang="en-US" b="1" baseline="0" dirty="0" smtClean="0"/>
                        <a:t> above tax filing threshold (up to cap*)</a:t>
                      </a:r>
                      <a:endParaRPr lang="en-US" b="1" dirty="0"/>
                    </a:p>
                  </a:txBody>
                  <a:tcPr marL="91441" marR="91441" anchor="ctr"/>
                </a:tc>
                <a:tc>
                  <a:txBody>
                    <a:bodyPr/>
                    <a:lstStyle/>
                    <a:p>
                      <a:r>
                        <a:rPr lang="en-US" b="1" dirty="0" smtClean="0"/>
                        <a:t>$95 per adult, $47.50 per child</a:t>
                      </a:r>
                    </a:p>
                    <a:p>
                      <a:r>
                        <a:rPr lang="en-US" b="1" baseline="0" dirty="0" smtClean="0"/>
                        <a:t>(up to cap of $285)</a:t>
                      </a:r>
                      <a:endParaRPr lang="en-US" b="1" dirty="0"/>
                    </a:p>
                  </a:txBody>
                  <a:tcPr marL="91441" marR="91441" anchor="ctr"/>
                </a:tc>
                <a:extLst>
                  <a:ext uri="{0D108BD9-81ED-4DB2-BD59-A6C34878D82A}">
                    <a16:rowId xmlns:a16="http://schemas.microsoft.com/office/drawing/2014/main" xmlns="" val="10001"/>
                  </a:ext>
                </a:extLst>
              </a:tr>
              <a:tr h="432233">
                <a:tc>
                  <a:txBody>
                    <a:bodyPr/>
                    <a:lstStyle/>
                    <a:p>
                      <a:pPr algn="ctr"/>
                      <a:r>
                        <a:rPr lang="en-US" b="1" dirty="0" smtClean="0"/>
                        <a:t>2015</a:t>
                      </a:r>
                      <a:endParaRPr lang="en-US" b="1" dirty="0"/>
                    </a:p>
                  </a:txBody>
                  <a:tcPr marL="91441" marR="91441" anchor="ctr">
                    <a:solidFill>
                      <a:schemeClr val="accent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2% of household</a:t>
                      </a:r>
                      <a:r>
                        <a:rPr lang="en-US" b="1" baseline="0" dirty="0" smtClean="0"/>
                        <a:t> </a:t>
                      </a:r>
                      <a:r>
                        <a:rPr lang="en-US" b="1" dirty="0" smtClean="0"/>
                        <a:t>income</a:t>
                      </a:r>
                      <a:r>
                        <a:rPr lang="en-US" b="1" baseline="0" dirty="0" smtClean="0"/>
                        <a:t> above tax filing threshold (up to cap*)</a:t>
                      </a:r>
                      <a:endParaRPr lang="en-US" b="1" dirty="0" smtClean="0"/>
                    </a:p>
                  </a:txBody>
                  <a:tcPr marL="91441" marR="91441" anchor="ctr">
                    <a:solidFill>
                      <a:schemeClr val="accent2">
                        <a:lumMod val="20000"/>
                        <a:lumOff val="80000"/>
                      </a:schemeClr>
                    </a:solidFill>
                  </a:tcPr>
                </a:tc>
                <a:tc>
                  <a:txBody>
                    <a:bodyPr/>
                    <a:lstStyle/>
                    <a:p>
                      <a:r>
                        <a:rPr lang="en-US" b="1" dirty="0" smtClean="0"/>
                        <a:t>$325 per adult, $162.50 per child</a:t>
                      </a:r>
                    </a:p>
                    <a:p>
                      <a:r>
                        <a:rPr lang="en-US" b="1" baseline="0" dirty="0" smtClean="0"/>
                        <a:t>(up to cap of $975)</a:t>
                      </a:r>
                      <a:endParaRPr lang="en-US" b="1" dirty="0" smtClean="0"/>
                    </a:p>
                  </a:txBody>
                  <a:tcPr marL="91441" marR="91441" anchor="ctr">
                    <a:solidFill>
                      <a:schemeClr val="accent2">
                        <a:lumMod val="20000"/>
                        <a:lumOff val="80000"/>
                      </a:schemeClr>
                    </a:solidFill>
                  </a:tcPr>
                </a:tc>
                <a:extLst>
                  <a:ext uri="{0D108BD9-81ED-4DB2-BD59-A6C34878D82A}">
                    <a16:rowId xmlns:a16="http://schemas.microsoft.com/office/drawing/2014/main" xmlns="" val="10002"/>
                  </a:ext>
                </a:extLst>
              </a:tr>
              <a:tr h="432233">
                <a:tc>
                  <a:txBody>
                    <a:bodyPr/>
                    <a:lstStyle/>
                    <a:p>
                      <a:pPr algn="ctr"/>
                      <a:r>
                        <a:rPr lang="en-US" b="1" dirty="0" smtClean="0"/>
                        <a:t>2016</a:t>
                      </a:r>
                      <a:endParaRPr lang="en-US" b="1" dirty="0"/>
                    </a:p>
                  </a:txBody>
                  <a:tcPr marL="91441" marR="91441"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2.5% of household</a:t>
                      </a:r>
                      <a:r>
                        <a:rPr lang="en-US" b="1" baseline="0" dirty="0" smtClean="0"/>
                        <a:t> </a:t>
                      </a:r>
                      <a:r>
                        <a:rPr lang="en-US" b="1" dirty="0" smtClean="0"/>
                        <a:t>income</a:t>
                      </a:r>
                      <a:r>
                        <a:rPr lang="en-US" b="1" baseline="0" dirty="0" smtClean="0"/>
                        <a:t> above tax filing threshold (up to cap*)</a:t>
                      </a:r>
                      <a:endParaRPr lang="en-US" b="1" dirty="0" smtClean="0"/>
                    </a:p>
                  </a:txBody>
                  <a:tcPr marL="91441" marR="91441" anchor="ctr"/>
                </a:tc>
                <a:tc>
                  <a:txBody>
                    <a:bodyPr/>
                    <a:lstStyle/>
                    <a:p>
                      <a:r>
                        <a:rPr lang="en-US" b="1" dirty="0" smtClean="0"/>
                        <a:t>$695 per adult, $347.50 per child</a:t>
                      </a:r>
                    </a:p>
                    <a:p>
                      <a:r>
                        <a:rPr lang="en-US" b="1" baseline="0" dirty="0" smtClean="0"/>
                        <a:t>(up to cap of $2,085)</a:t>
                      </a:r>
                      <a:endParaRPr lang="en-US" b="1" dirty="0"/>
                    </a:p>
                  </a:txBody>
                  <a:tcPr marL="91441" marR="91441" anchor="ctr"/>
                </a:tc>
                <a:extLst>
                  <a:ext uri="{0D108BD9-81ED-4DB2-BD59-A6C34878D82A}">
                    <a16:rowId xmlns:a16="http://schemas.microsoft.com/office/drawing/2014/main" xmlns="" val="10003"/>
                  </a:ext>
                </a:extLst>
              </a:tr>
              <a:tr h="609851">
                <a:tc>
                  <a:txBody>
                    <a:bodyPr/>
                    <a:lstStyle/>
                    <a:p>
                      <a:pPr algn="ctr"/>
                      <a:r>
                        <a:rPr lang="en-US" b="1" dirty="0" smtClean="0"/>
                        <a:t>&gt; 2016</a:t>
                      </a:r>
                      <a:endParaRPr lang="en-US" b="1" dirty="0"/>
                    </a:p>
                  </a:txBody>
                  <a:tcPr marL="91441" marR="91441" anchor="ctr">
                    <a:solidFill>
                      <a:schemeClr val="accent2">
                        <a:lumMod val="20000"/>
                        <a:lumOff val="80000"/>
                      </a:schemeClr>
                    </a:solidFill>
                  </a:tcPr>
                </a:tc>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smtClean="0"/>
                        <a:t>Values increased by a cost-of-living adjustment</a:t>
                      </a:r>
                      <a:endParaRPr lang="en-US" b="1" i="1" dirty="0"/>
                    </a:p>
                  </a:txBody>
                  <a:tcPr marL="91441" marR="91441" anchor="ctr">
                    <a:solidFill>
                      <a:schemeClr val="accent2">
                        <a:lumMod val="20000"/>
                        <a:lumOff val="80000"/>
                      </a:schemeClr>
                    </a:solidFill>
                  </a:tcPr>
                </a:tc>
                <a:tc hMerge="1">
                  <a:txBody>
                    <a:bodyPr/>
                    <a:lstStyle/>
                    <a:p>
                      <a:endParaRPr lang="en-US" dirty="0"/>
                    </a:p>
                  </a:txBody>
                  <a:tcPr/>
                </a:tc>
                <a:extLst>
                  <a:ext uri="{0D108BD9-81ED-4DB2-BD59-A6C34878D82A}">
                    <a16:rowId xmlns:a16="http://schemas.microsoft.com/office/drawing/2014/main" xmlns="" val="10004"/>
                  </a:ext>
                </a:extLst>
              </a:tr>
            </a:tbl>
          </a:graphicData>
        </a:graphic>
      </p:graphicFrame>
      <p:sp>
        <p:nvSpPr>
          <p:cNvPr id="14" name="Title 6"/>
          <p:cNvSpPr>
            <a:spLocks noGrp="1"/>
          </p:cNvSpPr>
          <p:nvPr>
            <p:ph type="title"/>
          </p:nvPr>
        </p:nvSpPr>
        <p:spPr/>
        <p:txBody>
          <a:bodyPr>
            <a:normAutofit fontScale="90000"/>
          </a:bodyPr>
          <a:lstStyle/>
          <a:p>
            <a:r>
              <a:rPr lang="en-US" dirty="0" smtClean="0"/>
              <a:t>Shared Responsibility </a:t>
            </a:r>
            <a:br>
              <a:rPr lang="en-US" dirty="0" smtClean="0"/>
            </a:br>
            <a:r>
              <a:rPr lang="en-US" dirty="0" smtClean="0"/>
              <a:t>Payment (SRP)</a:t>
            </a:r>
            <a:endParaRPr lang="en-US" dirty="0"/>
          </a:p>
        </p:txBody>
      </p:sp>
      <p:sp>
        <p:nvSpPr>
          <p:cNvPr id="228380" name="Footer Placeholder 1"/>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TY2016</a:t>
            </a:r>
          </a:p>
        </p:txBody>
      </p:sp>
      <p:sp>
        <p:nvSpPr>
          <p:cNvPr id="228381" name="Slide Number Placeholder 3"/>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BBF8EC6-E9AB-4FE4-8F1A-273ADAD9C0E5}" type="slidenum">
              <a:rPr lang="en-US" altLang="en-US" smtClean="0"/>
              <a:pPr/>
              <a:t>122</a:t>
            </a:fld>
            <a:endParaRPr lang="en-US" altLang="en-US" dirty="0" smtClean="0"/>
          </a:p>
        </p:txBody>
      </p:sp>
      <p:sp>
        <p:nvSpPr>
          <p:cNvPr id="8" name="TextBox 7"/>
          <p:cNvSpPr txBox="1"/>
          <p:nvPr/>
        </p:nvSpPr>
        <p:spPr>
          <a:xfrm>
            <a:off x="6600825" y="1306513"/>
            <a:ext cx="1857375" cy="369887"/>
          </a:xfrm>
          <a:prstGeom prst="rect">
            <a:avLst/>
          </a:prstGeom>
          <a:noFill/>
          <a:ln w="19050">
            <a:solidFill>
              <a:srgbClr val="00B0F0"/>
            </a:solidFill>
          </a:ln>
        </p:spPr>
        <p:txBody>
          <a:bodyPr>
            <a:spAutoFit/>
          </a:bodyPr>
          <a:lstStyle/>
          <a:p>
            <a:pPr algn="ctr" eaLnBrk="1" fontAlgn="auto" hangingPunct="1">
              <a:spcBef>
                <a:spcPts val="0"/>
              </a:spcBef>
              <a:spcAft>
                <a:spcPts val="0"/>
              </a:spcAft>
              <a:defRPr/>
            </a:pPr>
            <a:r>
              <a:rPr lang="en-US" b="1" dirty="0">
                <a:solidFill>
                  <a:srgbClr val="00B0F0"/>
                </a:solidFill>
                <a:latin typeface="+mn-lt"/>
              </a:rPr>
              <a:t>Pub 4012 </a:t>
            </a:r>
            <a:r>
              <a:rPr lang="en-US" b="1" dirty="0" smtClean="0">
                <a:solidFill>
                  <a:srgbClr val="00B0F0"/>
                </a:solidFill>
                <a:latin typeface="+mn-lt"/>
              </a:rPr>
              <a:t>ACA-13</a:t>
            </a:r>
            <a:endParaRPr lang="en-US" b="1" dirty="0">
              <a:solidFill>
                <a:srgbClr val="00B0F0"/>
              </a:solidFill>
              <a:latin typeface="+mn-lt"/>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6051" y="373239"/>
            <a:ext cx="1089025" cy="904875"/>
          </a:xfrm>
          <a:prstGeom prst="rect">
            <a:avLst/>
          </a:prstGeom>
        </p:spPr>
      </p:pic>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Household Income for SRP</a:t>
            </a:r>
            <a:endParaRPr lang="en-US" dirty="0"/>
          </a:p>
        </p:txBody>
      </p:sp>
      <p:sp>
        <p:nvSpPr>
          <p:cNvPr id="230404"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TY2016</a:t>
            </a:r>
          </a:p>
        </p:txBody>
      </p:sp>
      <p:sp>
        <p:nvSpPr>
          <p:cNvPr id="230405"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2051CF8-93B2-42D0-A24F-FE22406CD45C}" type="slidenum">
              <a:rPr lang="en-US" altLang="en-US" smtClean="0"/>
              <a:pPr/>
              <a:t>123</a:t>
            </a:fld>
            <a:endParaRPr lang="en-US" altLang="en-US" dirty="0" smtClean="0"/>
          </a:p>
        </p:txBody>
      </p:sp>
      <p:sp>
        <p:nvSpPr>
          <p:cNvPr id="3" name="Content Placeholder 2"/>
          <p:cNvSpPr>
            <a:spLocks noGrp="1"/>
          </p:cNvSpPr>
          <p:nvPr>
            <p:ph sz="quarter" idx="12"/>
          </p:nvPr>
        </p:nvSpPr>
        <p:spPr>
          <a:xfrm>
            <a:off x="628650" y="1828799"/>
            <a:ext cx="7869654" cy="4384427"/>
          </a:xfrm>
        </p:spPr>
        <p:txBody>
          <a:bodyPr>
            <a:normAutofit lnSpcReduction="10000"/>
          </a:bodyPr>
          <a:lstStyle/>
          <a:p>
            <a:r>
              <a:rPr lang="en-US" altLang="en-US" dirty="0" smtClean="0"/>
              <a:t>Taxpayer’s MAGI (including spouse if MFJ)</a:t>
            </a:r>
          </a:p>
          <a:p>
            <a:endParaRPr lang="en-US" altLang="en-US" dirty="0" smtClean="0"/>
          </a:p>
          <a:p>
            <a:endParaRPr lang="en-US" altLang="en-US" dirty="0"/>
          </a:p>
          <a:p>
            <a:r>
              <a:rPr lang="en-US" altLang="en-US" dirty="0" smtClean="0"/>
              <a:t>Add claimed dependent’s MAGI – if dependent is required to file a return due to gross income</a:t>
            </a:r>
          </a:p>
        </p:txBody>
      </p:sp>
      <p:grpSp>
        <p:nvGrpSpPr>
          <p:cNvPr id="19" name="Group 18"/>
          <p:cNvGrpSpPr/>
          <p:nvPr/>
        </p:nvGrpSpPr>
        <p:grpSpPr>
          <a:xfrm>
            <a:off x="1019034" y="3048000"/>
            <a:ext cx="7239000" cy="1295400"/>
            <a:chOff x="838200" y="3048000"/>
            <a:chExt cx="7239000" cy="1295400"/>
          </a:xfrm>
        </p:grpSpPr>
        <p:sp>
          <p:nvSpPr>
            <p:cNvPr id="20" name="Rounded Rectangle 19"/>
            <p:cNvSpPr/>
            <p:nvPr/>
          </p:nvSpPr>
          <p:spPr bwMode="auto">
            <a:xfrm>
              <a:off x="6183313" y="3209924"/>
              <a:ext cx="1665287" cy="808039"/>
            </a:xfrm>
            <a:prstGeom prst="roundRect">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1400" b="1" dirty="0" smtClean="0">
                  <a:solidFill>
                    <a:srgbClr val="000000"/>
                  </a:solidFill>
                  <a:ea typeface="PMingLiU" panose="02020500000000000000" pitchFamily="18" charset="-120"/>
                  <a:cs typeface="Arial" panose="020B0604020202020204" pitchFamily="34" charset="0"/>
                </a:rPr>
                <a:t>Excluded Foreign Income</a:t>
              </a:r>
              <a:endParaRPr lang="en-US" altLang="en-US" b="1" dirty="0" smtClean="0">
                <a:solidFill>
                  <a:srgbClr val="FFFFFF"/>
                </a:solidFill>
                <a:ea typeface="PMingLiU" panose="02020500000000000000" pitchFamily="18" charset="-120"/>
                <a:cs typeface="Arial" panose="020B0604020202020204" pitchFamily="34" charset="0"/>
              </a:endParaRPr>
            </a:p>
          </p:txBody>
        </p:sp>
        <p:grpSp>
          <p:nvGrpSpPr>
            <p:cNvPr id="21" name="Group 20"/>
            <p:cNvGrpSpPr/>
            <p:nvPr/>
          </p:nvGrpSpPr>
          <p:grpSpPr>
            <a:xfrm>
              <a:off x="838200" y="3048000"/>
              <a:ext cx="7239000" cy="1295400"/>
              <a:chOff x="838200" y="3048000"/>
              <a:chExt cx="7239000" cy="1295400"/>
            </a:xfrm>
          </p:grpSpPr>
          <p:sp>
            <p:nvSpPr>
              <p:cNvPr id="22" name="Rectangle 21"/>
              <p:cNvSpPr/>
              <p:nvPr/>
            </p:nvSpPr>
            <p:spPr>
              <a:xfrm>
                <a:off x="838200" y="3048000"/>
                <a:ext cx="7239000" cy="1295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p:nvPr/>
            </p:nvSpPr>
            <p:spPr bwMode="auto">
              <a:xfrm>
                <a:off x="2746374" y="3209924"/>
                <a:ext cx="1447799" cy="809624"/>
              </a:xfrm>
              <a:prstGeom prst="roundRect">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1400" b="1" dirty="0" smtClean="0">
                    <a:solidFill>
                      <a:srgbClr val="000000"/>
                    </a:solidFill>
                    <a:ea typeface="PMingLiU" panose="02020500000000000000" pitchFamily="18" charset="-120"/>
                    <a:cs typeface="Arial" panose="020B0604020202020204" pitchFamily="34" charset="0"/>
                  </a:rPr>
                  <a:t>Adjusted Gross Income </a:t>
                </a:r>
                <a:endParaRPr lang="en-US" altLang="en-US" b="1" dirty="0" smtClean="0">
                  <a:solidFill>
                    <a:srgbClr val="FFFFFF"/>
                  </a:solidFill>
                  <a:ea typeface="PMingLiU" panose="02020500000000000000" pitchFamily="18" charset="-120"/>
                  <a:cs typeface="Arial" panose="020B0604020202020204" pitchFamily="34" charset="0"/>
                </a:endParaRPr>
              </a:p>
              <a:p>
                <a:pPr algn="ctr" eaLnBrk="1" hangingPunct="1">
                  <a:defRPr/>
                </a:pPr>
                <a:r>
                  <a:rPr lang="en-US" altLang="en-US" sz="1200" b="1" dirty="0" smtClean="0">
                    <a:solidFill>
                      <a:srgbClr val="000000"/>
                    </a:solidFill>
                    <a:ea typeface="PMingLiU" panose="02020500000000000000" pitchFamily="18" charset="-120"/>
                    <a:cs typeface="Arial" panose="020B0604020202020204" pitchFamily="34" charset="0"/>
                  </a:rPr>
                  <a:t>(AGI)</a:t>
                </a:r>
                <a:endParaRPr lang="en-US" altLang="en-US" sz="1600" b="1" dirty="0" smtClean="0">
                  <a:solidFill>
                    <a:srgbClr val="FFFFFF"/>
                  </a:solidFill>
                  <a:ea typeface="PMingLiU" panose="02020500000000000000" pitchFamily="18" charset="-120"/>
                  <a:cs typeface="Arial" panose="020B0604020202020204" pitchFamily="34" charset="0"/>
                </a:endParaRPr>
              </a:p>
            </p:txBody>
          </p:sp>
          <p:sp>
            <p:nvSpPr>
              <p:cNvPr id="24" name="Rounded Rectangle 23"/>
              <p:cNvSpPr/>
              <p:nvPr/>
            </p:nvSpPr>
            <p:spPr bwMode="auto">
              <a:xfrm>
                <a:off x="2757488" y="4027487"/>
                <a:ext cx="1425576" cy="231775"/>
              </a:xfrm>
              <a:prstGeom prst="roundRect">
                <a:avLst/>
              </a:prstGeom>
              <a:ln>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lIns="9144" tIns="9144" rIns="9144" bIns="9144"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1000" b="1" i="1" dirty="0" smtClean="0">
                    <a:solidFill>
                      <a:srgbClr val="000000"/>
                    </a:solidFill>
                    <a:ea typeface="PMingLiU" panose="02020500000000000000" pitchFamily="18" charset="-120"/>
                  </a:rPr>
                  <a:t>Form 1040, Line 37</a:t>
                </a:r>
                <a:endParaRPr lang="en-US" altLang="en-US" sz="1200" b="1" dirty="0" smtClean="0">
                  <a:solidFill>
                    <a:srgbClr val="000000"/>
                  </a:solidFill>
                  <a:ea typeface="PMingLiU" panose="02020500000000000000" pitchFamily="18" charset="-120"/>
                </a:endParaRPr>
              </a:p>
            </p:txBody>
          </p:sp>
          <p:sp>
            <p:nvSpPr>
              <p:cNvPr id="25" name="Rounded Rectangle 24"/>
              <p:cNvSpPr/>
              <p:nvPr/>
            </p:nvSpPr>
            <p:spPr bwMode="auto">
              <a:xfrm>
                <a:off x="4475162" y="3209924"/>
                <a:ext cx="1436688" cy="808038"/>
              </a:xfrm>
              <a:prstGeom prst="roundRect">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1400" b="1" dirty="0" smtClean="0">
                    <a:solidFill>
                      <a:srgbClr val="000000"/>
                    </a:solidFill>
                    <a:ea typeface="PMingLiU" panose="02020500000000000000" pitchFamily="18" charset="-120"/>
                    <a:cs typeface="Arial" panose="020B0604020202020204" pitchFamily="34" charset="0"/>
                  </a:rPr>
                  <a:t>Tax-Exempt Interest</a:t>
                </a:r>
                <a:endParaRPr lang="en-US" altLang="en-US" b="1" dirty="0" smtClean="0">
                  <a:solidFill>
                    <a:srgbClr val="FFFFFF"/>
                  </a:solidFill>
                  <a:ea typeface="PMingLiU" panose="02020500000000000000" pitchFamily="18" charset="-120"/>
                  <a:cs typeface="Arial" panose="020B0604020202020204" pitchFamily="34" charset="0"/>
                </a:endParaRPr>
              </a:p>
            </p:txBody>
          </p:sp>
          <p:sp>
            <p:nvSpPr>
              <p:cNvPr id="26" name="Rounded Rectangle 25"/>
              <p:cNvSpPr/>
              <p:nvPr/>
            </p:nvSpPr>
            <p:spPr bwMode="auto">
              <a:xfrm>
                <a:off x="4464049" y="4037013"/>
                <a:ext cx="1427165" cy="230187"/>
              </a:xfrm>
              <a:prstGeom prst="roundRect">
                <a:avLst/>
              </a:prstGeom>
              <a:ln>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lIns="9144" tIns="9144" rIns="9144" bIns="9144"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1000" b="1" i="1" dirty="0" smtClean="0">
                    <a:solidFill>
                      <a:srgbClr val="000000"/>
                    </a:solidFill>
                    <a:ea typeface="PMingLiU" panose="02020500000000000000" pitchFamily="18" charset="-120"/>
                  </a:rPr>
                  <a:t>Form 1040, Line 8b</a:t>
                </a:r>
                <a:endParaRPr lang="en-US" altLang="en-US" sz="1200" b="1" dirty="0" smtClean="0">
                  <a:solidFill>
                    <a:srgbClr val="000000"/>
                  </a:solidFill>
                  <a:ea typeface="PMingLiU" panose="02020500000000000000" pitchFamily="18" charset="-120"/>
                </a:endParaRPr>
              </a:p>
            </p:txBody>
          </p:sp>
          <p:sp>
            <p:nvSpPr>
              <p:cNvPr id="27" name="Rounded Rectangle 26"/>
              <p:cNvSpPr/>
              <p:nvPr/>
            </p:nvSpPr>
            <p:spPr bwMode="auto">
              <a:xfrm>
                <a:off x="6196584" y="4017962"/>
                <a:ext cx="1674813" cy="231775"/>
              </a:xfrm>
              <a:prstGeom prst="roundRect">
                <a:avLst/>
              </a:prstGeom>
              <a:ln>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lIns="9144" tIns="9144" rIns="9144" bIns="9144"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1000" b="1" i="1" dirty="0" smtClean="0">
                    <a:solidFill>
                      <a:srgbClr val="000000"/>
                    </a:solidFill>
                    <a:ea typeface="PMingLiU" panose="02020500000000000000" pitchFamily="18" charset="-120"/>
                  </a:rPr>
                  <a:t>Form 2555 or 2555-EZ</a:t>
                </a:r>
                <a:endParaRPr lang="en-US" altLang="en-US" sz="1200" b="1" dirty="0" smtClean="0">
                  <a:solidFill>
                    <a:srgbClr val="000000"/>
                  </a:solidFill>
                  <a:ea typeface="PMingLiU" panose="02020500000000000000" pitchFamily="18" charset="-120"/>
                </a:endParaRPr>
              </a:p>
            </p:txBody>
          </p:sp>
          <p:sp>
            <p:nvSpPr>
              <p:cNvPr id="28" name="Rectangle 27"/>
              <p:cNvSpPr/>
              <p:nvPr/>
            </p:nvSpPr>
            <p:spPr bwMode="auto">
              <a:xfrm>
                <a:off x="5932487" y="3494087"/>
                <a:ext cx="230187" cy="31908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44" tIns="9144" rIns="9144" bIns="9144"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b="1" dirty="0" smtClean="0">
                    <a:solidFill>
                      <a:schemeClr val="accent2">
                        <a:lumMod val="50000"/>
                      </a:schemeClr>
                    </a:solidFill>
                    <a:latin typeface="Arial" panose="020B0604020202020204" pitchFamily="34" charset="0"/>
                    <a:ea typeface="PMingLiU" panose="02020500000000000000" pitchFamily="18" charset="-120"/>
                  </a:rPr>
                  <a:t>+</a:t>
                </a:r>
                <a:endParaRPr lang="en-US" altLang="en-US" sz="1200" b="1" dirty="0" smtClean="0">
                  <a:solidFill>
                    <a:schemeClr val="accent2">
                      <a:lumMod val="50000"/>
                    </a:schemeClr>
                  </a:solidFill>
                  <a:ea typeface="PMingLiU" panose="02020500000000000000" pitchFamily="18" charset="-120"/>
                </a:endParaRPr>
              </a:p>
            </p:txBody>
          </p:sp>
          <p:sp>
            <p:nvSpPr>
              <p:cNvPr id="29" name="Rectangle 28"/>
              <p:cNvSpPr/>
              <p:nvPr/>
            </p:nvSpPr>
            <p:spPr bwMode="auto">
              <a:xfrm>
                <a:off x="4214812" y="3484562"/>
                <a:ext cx="228601" cy="32067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44" tIns="9144" rIns="9144" bIns="9144"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b="1" dirty="0" smtClean="0">
                    <a:solidFill>
                      <a:schemeClr val="accent2">
                        <a:lumMod val="50000"/>
                      </a:schemeClr>
                    </a:solidFill>
                    <a:latin typeface="Arial" panose="020B0604020202020204" pitchFamily="34" charset="0"/>
                    <a:ea typeface="PMingLiU" panose="02020500000000000000" pitchFamily="18" charset="-120"/>
                  </a:rPr>
                  <a:t>+</a:t>
                </a:r>
                <a:endParaRPr lang="en-US" altLang="en-US" sz="1200" b="1" dirty="0" smtClean="0">
                  <a:solidFill>
                    <a:schemeClr val="accent2">
                      <a:lumMod val="50000"/>
                    </a:schemeClr>
                  </a:solidFill>
                  <a:ea typeface="PMingLiU" panose="02020500000000000000" pitchFamily="18" charset="-120"/>
                </a:endParaRPr>
              </a:p>
            </p:txBody>
          </p:sp>
          <p:sp>
            <p:nvSpPr>
              <p:cNvPr id="30" name="Rounded Rectangle 29"/>
              <p:cNvSpPr/>
              <p:nvPr/>
            </p:nvSpPr>
            <p:spPr bwMode="auto">
              <a:xfrm>
                <a:off x="1054607" y="3200400"/>
                <a:ext cx="1447799" cy="809624"/>
              </a:xfrm>
              <a:prstGeom prst="roundRect">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1400" b="1" dirty="0" smtClean="0">
                    <a:solidFill>
                      <a:srgbClr val="000000"/>
                    </a:solidFill>
                    <a:ea typeface="PMingLiU" panose="02020500000000000000" pitchFamily="18" charset="-120"/>
                    <a:cs typeface="Arial" panose="020B0604020202020204" pitchFamily="34" charset="0"/>
                  </a:rPr>
                  <a:t>MAGI</a:t>
                </a:r>
                <a:endParaRPr lang="en-US" altLang="en-US" sz="1600" b="1" dirty="0" smtClean="0">
                  <a:solidFill>
                    <a:srgbClr val="FFFFFF"/>
                  </a:solidFill>
                  <a:ea typeface="PMingLiU" panose="02020500000000000000" pitchFamily="18" charset="-120"/>
                  <a:cs typeface="Arial" panose="020B0604020202020204" pitchFamily="34" charset="0"/>
                </a:endParaRPr>
              </a:p>
            </p:txBody>
          </p:sp>
          <p:sp>
            <p:nvSpPr>
              <p:cNvPr id="31" name="Rounded Rectangle 30"/>
              <p:cNvSpPr/>
              <p:nvPr/>
            </p:nvSpPr>
            <p:spPr bwMode="auto">
              <a:xfrm>
                <a:off x="1065721" y="4017963"/>
                <a:ext cx="1425576" cy="231775"/>
              </a:xfrm>
              <a:prstGeom prst="roundRect">
                <a:avLst/>
              </a:prstGeom>
              <a:ln>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lIns="9144" tIns="9144" rIns="9144" bIns="9144"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1000" b="1" i="1" dirty="0" smtClean="0">
                    <a:solidFill>
                      <a:srgbClr val="000000"/>
                    </a:solidFill>
                    <a:ea typeface="PMingLiU" panose="02020500000000000000" pitchFamily="18" charset="-120"/>
                  </a:rPr>
                  <a:t>Form 1040, Line 37</a:t>
                </a:r>
                <a:endParaRPr lang="en-US" altLang="en-US" sz="1200" b="1" dirty="0" smtClean="0">
                  <a:solidFill>
                    <a:srgbClr val="000000"/>
                  </a:solidFill>
                  <a:ea typeface="PMingLiU" panose="02020500000000000000" pitchFamily="18" charset="-120"/>
                </a:endParaRPr>
              </a:p>
            </p:txBody>
          </p:sp>
          <p:sp>
            <p:nvSpPr>
              <p:cNvPr id="32" name="Rectangle 31"/>
              <p:cNvSpPr/>
              <p:nvPr/>
            </p:nvSpPr>
            <p:spPr bwMode="auto">
              <a:xfrm>
                <a:off x="2523045" y="3475038"/>
                <a:ext cx="228601" cy="32067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44" tIns="9144" rIns="9144" bIns="9144"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b="1" dirty="0" smtClean="0">
                    <a:solidFill>
                      <a:schemeClr val="accent2">
                        <a:lumMod val="50000"/>
                      </a:schemeClr>
                    </a:solidFill>
                    <a:ea typeface="PMingLiU" panose="02020500000000000000" pitchFamily="18" charset="-120"/>
                  </a:rPr>
                  <a:t>=</a:t>
                </a:r>
                <a:endParaRPr lang="en-US" altLang="en-US" sz="1200" b="1" dirty="0" smtClean="0">
                  <a:solidFill>
                    <a:schemeClr val="accent2">
                      <a:lumMod val="50000"/>
                    </a:schemeClr>
                  </a:solidFill>
                  <a:ea typeface="PMingLiU" panose="02020500000000000000" pitchFamily="18" charset="-12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Dependent Income in TaxSlayer</a:t>
            </a:r>
            <a:endParaRPr lang="en-US" dirty="0"/>
          </a:p>
        </p:txBody>
      </p:sp>
      <p:sp>
        <p:nvSpPr>
          <p:cNvPr id="3" name="Footer Placeholder 2"/>
          <p:cNvSpPr>
            <a:spLocks noGrp="1"/>
          </p:cNvSpPr>
          <p:nvPr>
            <p:ph type="ftr" sz="quarter" idx="10"/>
          </p:nvPr>
        </p:nvSpPr>
        <p:spPr/>
        <p:txBody>
          <a:bodyPr/>
          <a:lstStyle/>
          <a:p>
            <a:pPr>
              <a:defRPr/>
            </a:pPr>
            <a:r>
              <a:rPr lang="en-US" dirty="0" smtClean="0"/>
              <a:t>NTTC Training – TY2016</a:t>
            </a:r>
            <a:endParaRPr lang="en-US" dirty="0"/>
          </a:p>
        </p:txBody>
      </p:sp>
      <p:sp>
        <p:nvSpPr>
          <p:cNvPr id="4" name="Slide Number Placeholder 3"/>
          <p:cNvSpPr>
            <a:spLocks noGrp="1"/>
          </p:cNvSpPr>
          <p:nvPr>
            <p:ph type="sldNum" sz="quarter" idx="11"/>
          </p:nvPr>
        </p:nvSpPr>
        <p:spPr/>
        <p:txBody>
          <a:bodyPr/>
          <a:lstStyle/>
          <a:p>
            <a:pPr>
              <a:defRPr/>
            </a:pPr>
            <a:fld id="{9A7DE7B2-8EA6-41E1-94BA-00496E25FD19}" type="slidenum">
              <a:rPr lang="en-US" altLang="en-US" smtClean="0"/>
              <a:pPr>
                <a:defRPr/>
              </a:pPr>
              <a:t>124</a:t>
            </a:fld>
            <a:endParaRPr lang="en-US" altLang="en-US" dirty="0"/>
          </a:p>
        </p:txBody>
      </p:sp>
      <p:sp>
        <p:nvSpPr>
          <p:cNvPr id="5" name="Content Placeholder 4"/>
          <p:cNvSpPr>
            <a:spLocks noGrp="1"/>
          </p:cNvSpPr>
          <p:nvPr>
            <p:ph sz="quarter" idx="12"/>
          </p:nvPr>
        </p:nvSpPr>
        <p:spPr/>
        <p:txBody>
          <a:bodyPr/>
          <a:lstStyle/>
          <a:p>
            <a:r>
              <a:rPr lang="en-US" dirty="0" smtClean="0"/>
              <a:t>Need to add all dependents’ amounts from their returns</a:t>
            </a:r>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400000"/>
                    </a14:imgEffect>
                  </a14:imgLayer>
                </a14:imgProps>
              </a:ext>
            </a:extLst>
          </a:blip>
          <a:stretch>
            <a:fillRect/>
          </a:stretch>
        </p:blipFill>
        <p:spPr>
          <a:xfrm>
            <a:off x="457629" y="3482219"/>
            <a:ext cx="8211696" cy="2734057"/>
          </a:xfrm>
          <a:prstGeom prst="rect">
            <a:avLst/>
          </a:prstGeom>
          <a:ln>
            <a:solidFill>
              <a:schemeClr val="tx1"/>
            </a:solidFill>
          </a:ln>
        </p:spPr>
      </p:pic>
      <p:sp>
        <p:nvSpPr>
          <p:cNvPr id="6" name="Oval Callout 5"/>
          <p:cNvSpPr/>
          <p:nvPr/>
        </p:nvSpPr>
        <p:spPr>
          <a:xfrm>
            <a:off x="6172200" y="1295400"/>
            <a:ext cx="2971800" cy="8763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May not need to enter again (see slide 45)</a:t>
            </a:r>
            <a:endParaRPr lang="en-US" dirty="0"/>
          </a:p>
        </p:txBody>
      </p:sp>
    </p:spTree>
    <p:extLst>
      <p:ext uri="{BB962C8B-B14F-4D97-AF65-F5344CB8AC3E}">
        <p14:creationId xmlns:p14="http://schemas.microsoft.com/office/powerpoint/2010/main" val="2697375806"/>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990600"/>
            <a:ext cx="9144000" cy="466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dirty="0" smtClean="0">
              <a:solidFill>
                <a:srgbClr val="FFFFFF"/>
              </a:solidFill>
            </a:endParaRPr>
          </a:p>
        </p:txBody>
      </p:sp>
      <p:sp>
        <p:nvSpPr>
          <p:cNvPr id="7" name="Title 6"/>
          <p:cNvSpPr>
            <a:spLocks noGrp="1"/>
          </p:cNvSpPr>
          <p:nvPr>
            <p:ph type="title"/>
          </p:nvPr>
        </p:nvSpPr>
        <p:spPr/>
        <p:txBody>
          <a:bodyPr/>
          <a:lstStyle/>
          <a:p>
            <a:r>
              <a:rPr lang="en-US" dirty="0" smtClean="0"/>
              <a:t>Example: John (Single)</a:t>
            </a:r>
            <a:endParaRPr lang="en-US" dirty="0"/>
          </a:p>
        </p:txBody>
      </p:sp>
      <p:sp>
        <p:nvSpPr>
          <p:cNvPr id="238597"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TY2016</a:t>
            </a:r>
          </a:p>
        </p:txBody>
      </p:sp>
      <p:sp>
        <p:nvSpPr>
          <p:cNvPr id="238598" name="Slide Number Placeholder 5"/>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A362551-7034-483F-BB2C-D27C4D69D5E1}" type="slidenum">
              <a:rPr lang="en-US" altLang="en-US" smtClean="0"/>
              <a:pPr/>
              <a:t>125</a:t>
            </a:fld>
            <a:endParaRPr lang="en-US" alt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63008400"/>
              </p:ext>
            </p:extLst>
          </p:nvPr>
        </p:nvGraphicFramePr>
        <p:xfrm>
          <a:off x="2384425" y="1900237"/>
          <a:ext cx="4397375" cy="1584336"/>
        </p:xfrm>
        <a:graphic>
          <a:graphicData uri="http://schemas.openxmlformats.org/drawingml/2006/table">
            <a:tbl>
              <a:tblPr firstRow="1" bandRow="1">
                <a:tableStyleId>{5940675A-B579-460E-94D1-54222C63F5DA}</a:tableStyleId>
              </a:tblPr>
              <a:tblGrid>
                <a:gridCol w="1740930">
                  <a:extLst>
                    <a:ext uri="{9D8B030D-6E8A-4147-A177-3AD203B41FA5}">
                      <a16:colId xmlns:a16="http://schemas.microsoft.com/office/drawing/2014/main" xmlns="" val="20000"/>
                    </a:ext>
                  </a:extLst>
                </a:gridCol>
                <a:gridCol w="2656445">
                  <a:extLst>
                    <a:ext uri="{9D8B030D-6E8A-4147-A177-3AD203B41FA5}">
                      <a16:colId xmlns:a16="http://schemas.microsoft.com/office/drawing/2014/main" xmlns="" val="20001"/>
                    </a:ext>
                  </a:extLst>
                </a:gridCol>
              </a:tblGrid>
              <a:tr h="396081">
                <a:tc>
                  <a:txBody>
                    <a:bodyPr/>
                    <a:lstStyle/>
                    <a:p>
                      <a:pPr algn="r"/>
                      <a:r>
                        <a:rPr lang="en-US" sz="2000" u="none" dirty="0" smtClean="0"/>
                        <a:t>Income:</a:t>
                      </a:r>
                      <a:endParaRPr lang="en-US" sz="2000" u="none" dirty="0"/>
                    </a:p>
                  </a:txBody>
                  <a:tcPr marL="91454" marR="91454" marT="45642" marB="45642">
                    <a:lnL w="12700" cap="flat" cmpd="sng" algn="ctr">
                      <a:solidFill>
                        <a:srgbClr val="175475"/>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rgbClr val="175475"/>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000" b="1" dirty="0" smtClean="0"/>
                        <a:t>$17,000 </a:t>
                      </a:r>
                      <a:endParaRPr lang="en-US" sz="2000" b="1" dirty="0"/>
                    </a:p>
                  </a:txBody>
                  <a:tcPr marL="91454" marR="91454" marT="45642" marB="45642">
                    <a:lnL w="6350" cap="flat" cmpd="sng" algn="ctr">
                      <a:solidFill>
                        <a:schemeClr val="bg1">
                          <a:lumMod val="75000"/>
                        </a:schemeClr>
                      </a:solidFill>
                      <a:prstDash val="solid"/>
                      <a:round/>
                      <a:headEnd type="none" w="med" len="med"/>
                      <a:tailEnd type="none" w="med" len="med"/>
                    </a:lnL>
                    <a:lnR w="12700" cap="flat" cmpd="sng" algn="ctr">
                      <a:solidFill>
                        <a:srgbClr val="175475"/>
                      </a:solidFill>
                      <a:prstDash val="solid"/>
                      <a:round/>
                      <a:headEnd type="none" w="med" len="med"/>
                      <a:tailEnd type="none" w="med" len="med"/>
                    </a:lnR>
                    <a:lnT w="12700" cap="flat" cmpd="sng" algn="ctr">
                      <a:solidFill>
                        <a:srgbClr val="175475"/>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r h="396081">
                <a:tc>
                  <a:txBody>
                    <a:bodyPr/>
                    <a:lstStyle/>
                    <a:p>
                      <a:pPr algn="r"/>
                      <a:r>
                        <a:rPr lang="en-US" sz="2000" u="none" dirty="0" smtClean="0"/>
                        <a:t>Filing Status:</a:t>
                      </a:r>
                      <a:endParaRPr lang="en-US" sz="2000" u="none" dirty="0"/>
                    </a:p>
                  </a:txBody>
                  <a:tcPr marL="91454" marR="91454" marT="45642" marB="45642">
                    <a:lnL w="12700" cap="flat" cmpd="sng" algn="ctr">
                      <a:solidFill>
                        <a:srgbClr val="175475"/>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000" b="1" dirty="0" smtClean="0"/>
                        <a:t>Single</a:t>
                      </a:r>
                      <a:endParaRPr lang="en-US" sz="2000" b="1" dirty="0"/>
                    </a:p>
                  </a:txBody>
                  <a:tcPr marL="91454" marR="91454" marT="45642" marB="45642">
                    <a:lnL w="6350" cap="flat" cmpd="sng" algn="ctr">
                      <a:solidFill>
                        <a:schemeClr val="bg1">
                          <a:lumMod val="75000"/>
                        </a:schemeClr>
                      </a:solidFill>
                      <a:prstDash val="solid"/>
                      <a:round/>
                      <a:headEnd type="none" w="med" len="med"/>
                      <a:tailEnd type="none" w="med" len="med"/>
                    </a:lnL>
                    <a:lnR w="12700" cap="flat" cmpd="sng" algn="ctr">
                      <a:solidFill>
                        <a:srgbClr val="175475"/>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396081">
                <a:tc>
                  <a:txBody>
                    <a:bodyPr/>
                    <a:lstStyle/>
                    <a:p>
                      <a:pPr algn="r"/>
                      <a:r>
                        <a:rPr lang="en-US" sz="2000" u="none" dirty="0" smtClean="0"/>
                        <a:t>Adults:</a:t>
                      </a:r>
                      <a:endParaRPr lang="en-US" sz="2000" u="none" dirty="0"/>
                    </a:p>
                  </a:txBody>
                  <a:tcPr marL="91454" marR="91454" marT="45642" marB="45642">
                    <a:lnL w="12700" cap="flat" cmpd="sng" algn="ctr">
                      <a:solidFill>
                        <a:srgbClr val="175475"/>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000" b="1" dirty="0" smtClean="0"/>
                        <a:t>1</a:t>
                      </a:r>
                      <a:endParaRPr lang="en-US" sz="2000" b="1" dirty="0"/>
                    </a:p>
                  </a:txBody>
                  <a:tcPr marL="91454" marR="91454" marT="45642" marB="45642">
                    <a:lnL w="6350" cap="flat" cmpd="sng" algn="ctr">
                      <a:solidFill>
                        <a:schemeClr val="bg1">
                          <a:lumMod val="75000"/>
                        </a:schemeClr>
                      </a:solidFill>
                      <a:prstDash val="solid"/>
                      <a:round/>
                      <a:headEnd type="none" w="med" len="med"/>
                      <a:tailEnd type="none" w="med" len="med"/>
                    </a:lnL>
                    <a:lnR w="12700" cap="flat" cmpd="sng" algn="ctr">
                      <a:solidFill>
                        <a:srgbClr val="175475"/>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396081">
                <a:tc>
                  <a:txBody>
                    <a:bodyPr/>
                    <a:lstStyle/>
                    <a:p>
                      <a:pPr algn="r"/>
                      <a:r>
                        <a:rPr lang="en-US" sz="2000" u="none" dirty="0" smtClean="0"/>
                        <a:t>Children:</a:t>
                      </a:r>
                      <a:endParaRPr lang="en-US" sz="2000" u="none" dirty="0"/>
                    </a:p>
                  </a:txBody>
                  <a:tcPr marL="91454" marR="91454" marT="45642" marB="45642">
                    <a:lnL w="12700" cap="flat" cmpd="sng" algn="ctr">
                      <a:solidFill>
                        <a:srgbClr val="175475"/>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rgbClr val="17547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000" b="1" dirty="0" smtClean="0"/>
                        <a:t>0</a:t>
                      </a:r>
                      <a:endParaRPr lang="en-US" sz="2000" b="1" dirty="0"/>
                    </a:p>
                  </a:txBody>
                  <a:tcPr marL="91454" marR="91454" marT="45642" marB="45642">
                    <a:lnL w="6350" cap="flat" cmpd="sng" algn="ctr">
                      <a:solidFill>
                        <a:schemeClr val="bg1">
                          <a:lumMod val="75000"/>
                        </a:schemeClr>
                      </a:solidFill>
                      <a:prstDash val="solid"/>
                      <a:round/>
                      <a:headEnd type="none" w="med" len="med"/>
                      <a:tailEnd type="none" w="med" len="med"/>
                    </a:lnL>
                    <a:lnR w="12700" cap="flat" cmpd="sng" algn="ctr">
                      <a:solidFill>
                        <a:srgbClr val="175475"/>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rgbClr val="17547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2682333283"/>
              </p:ext>
            </p:extLst>
          </p:nvPr>
        </p:nvGraphicFramePr>
        <p:xfrm>
          <a:off x="3886200" y="4023258"/>
          <a:ext cx="3800475" cy="792168"/>
        </p:xfrm>
        <a:graphic>
          <a:graphicData uri="http://schemas.openxmlformats.org/drawingml/2006/table">
            <a:tbl>
              <a:tblPr firstRow="1" bandRow="1">
                <a:tableStyleId>{5940675A-B579-460E-94D1-54222C63F5DA}</a:tableStyleId>
              </a:tblPr>
              <a:tblGrid>
                <a:gridCol w="2469385">
                  <a:extLst>
                    <a:ext uri="{9D8B030D-6E8A-4147-A177-3AD203B41FA5}">
                      <a16:colId xmlns:a16="http://schemas.microsoft.com/office/drawing/2014/main" xmlns="" val="20000"/>
                    </a:ext>
                  </a:extLst>
                </a:gridCol>
                <a:gridCol w="1331090">
                  <a:extLst>
                    <a:ext uri="{9D8B030D-6E8A-4147-A177-3AD203B41FA5}">
                      <a16:colId xmlns:a16="http://schemas.microsoft.com/office/drawing/2014/main" xmlns="" val="20001"/>
                    </a:ext>
                  </a:extLst>
                </a:gridCol>
              </a:tblGrid>
              <a:tr h="396082">
                <a:tc>
                  <a:txBody>
                    <a:bodyPr/>
                    <a:lstStyle/>
                    <a:p>
                      <a:pPr algn="r"/>
                      <a:r>
                        <a:rPr lang="en-US" sz="2000" u="none" dirty="0" smtClean="0"/>
                        <a:t>Tax Filing</a:t>
                      </a:r>
                      <a:r>
                        <a:rPr lang="en-US" sz="2000" u="none" baseline="0" dirty="0" smtClean="0"/>
                        <a:t> Threshold</a:t>
                      </a:r>
                      <a:r>
                        <a:rPr lang="en-US" sz="2000" u="none" dirty="0" smtClean="0"/>
                        <a:t>:</a:t>
                      </a:r>
                      <a:endParaRPr lang="en-US" sz="2000" u="none" dirty="0"/>
                    </a:p>
                  </a:txBody>
                  <a:tcPr marL="91457" marR="91457" marT="45642" marB="45642">
                    <a:lnL w="12700" cap="flat" cmpd="sng" algn="ctr">
                      <a:solidFill>
                        <a:srgbClr val="175475"/>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rgbClr val="175475"/>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000" b="1" dirty="0" smtClean="0"/>
                        <a:t>$10,350 </a:t>
                      </a:r>
                      <a:endParaRPr lang="en-US" sz="2000" b="1" dirty="0"/>
                    </a:p>
                  </a:txBody>
                  <a:tcPr marL="91457" marR="91457" marT="45642" marB="45642">
                    <a:lnL w="6350" cap="flat" cmpd="sng" algn="ctr">
                      <a:solidFill>
                        <a:schemeClr val="bg1">
                          <a:lumMod val="75000"/>
                        </a:schemeClr>
                      </a:solidFill>
                      <a:prstDash val="solid"/>
                      <a:round/>
                      <a:headEnd type="none" w="med" len="med"/>
                      <a:tailEnd type="none" w="med" len="med"/>
                    </a:lnL>
                    <a:lnR w="12700" cap="flat" cmpd="sng" algn="ctr">
                      <a:solidFill>
                        <a:srgbClr val="175475"/>
                      </a:solidFill>
                      <a:prstDash val="solid"/>
                      <a:round/>
                      <a:headEnd type="none" w="med" len="med"/>
                      <a:tailEnd type="none" w="med" len="med"/>
                    </a:lnR>
                    <a:lnT w="12700" cap="flat" cmpd="sng" algn="ctr">
                      <a:solidFill>
                        <a:srgbClr val="175475"/>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r h="396082">
                <a:tc>
                  <a:txBody>
                    <a:bodyPr/>
                    <a:lstStyle/>
                    <a:p>
                      <a:pPr algn="r"/>
                      <a:r>
                        <a:rPr lang="en-US" sz="2000" u="none" dirty="0" smtClean="0"/>
                        <a:t>Months Uninsured:</a:t>
                      </a:r>
                      <a:endParaRPr lang="en-US" sz="2000" u="none" dirty="0"/>
                    </a:p>
                  </a:txBody>
                  <a:tcPr marL="91457" marR="91457" marT="45642" marB="45642">
                    <a:lnL w="12700" cap="flat" cmpd="sng" algn="ctr">
                      <a:solidFill>
                        <a:srgbClr val="175475"/>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rgbClr val="17547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000" b="1" dirty="0" smtClean="0"/>
                        <a:t>12</a:t>
                      </a:r>
                      <a:endParaRPr lang="en-US" sz="2000" b="1" dirty="0"/>
                    </a:p>
                  </a:txBody>
                  <a:tcPr marL="91457" marR="91457" marT="45642" marB="45642">
                    <a:lnL w="6350" cap="flat" cmpd="sng" algn="ctr">
                      <a:solidFill>
                        <a:schemeClr val="bg1">
                          <a:lumMod val="75000"/>
                        </a:schemeClr>
                      </a:solidFill>
                      <a:prstDash val="solid"/>
                      <a:round/>
                      <a:headEnd type="none" w="med" len="med"/>
                      <a:tailEnd type="none" w="med" len="med"/>
                    </a:lnL>
                    <a:lnR w="12700" cap="flat" cmpd="sng" algn="ctr">
                      <a:solidFill>
                        <a:srgbClr val="175475"/>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rgbClr val="17547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bl>
          </a:graphicData>
        </a:graphic>
      </p:graphicFrame>
      <p:pic>
        <p:nvPicPr>
          <p:cNvPr id="14" name="Picture 2" descr="http://www.rhodiesworld.com/images/dress5.jpg"/>
          <p:cNvPicPr>
            <a:picLocks noChangeAspect="1" noChangeArrowheads="1"/>
          </p:cNvPicPr>
          <p:nvPr/>
        </p:nvPicPr>
        <p:blipFill>
          <a:blip r:embed="rId3">
            <a:extLst>
              <a:ext uri="{28A0092B-C50C-407E-A947-70E740481C1C}">
                <a14:useLocalDpi xmlns:a14="http://schemas.microsoft.com/office/drawing/2010/main" val="0"/>
              </a:ext>
            </a:extLst>
          </a:blip>
          <a:srcRect b="-2710"/>
          <a:stretch>
            <a:fillRect/>
          </a:stretch>
        </p:blipFill>
        <p:spPr bwMode="auto">
          <a:xfrm>
            <a:off x="244642" y="1752600"/>
            <a:ext cx="143175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990600"/>
            <a:ext cx="9144000" cy="466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dirty="0" smtClean="0">
              <a:solidFill>
                <a:srgbClr val="FFFFFF"/>
              </a:solidFill>
            </a:endParaRPr>
          </a:p>
        </p:txBody>
      </p:sp>
      <p:sp>
        <p:nvSpPr>
          <p:cNvPr id="7" name="Title 6"/>
          <p:cNvSpPr>
            <a:spLocks noGrp="1"/>
          </p:cNvSpPr>
          <p:nvPr>
            <p:ph type="title"/>
          </p:nvPr>
        </p:nvSpPr>
        <p:spPr/>
        <p:txBody>
          <a:bodyPr/>
          <a:lstStyle/>
          <a:p>
            <a:r>
              <a:rPr lang="en-US" dirty="0" smtClean="0"/>
              <a:t>Example: John (Single)</a:t>
            </a:r>
            <a:endParaRPr lang="en-US" dirty="0"/>
          </a:p>
        </p:txBody>
      </p:sp>
      <p:sp>
        <p:nvSpPr>
          <p:cNvPr id="238597"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TY2016</a:t>
            </a:r>
          </a:p>
        </p:txBody>
      </p:sp>
      <p:sp>
        <p:nvSpPr>
          <p:cNvPr id="238598" name="Slide Number Placeholder 5"/>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A362551-7034-483F-BB2C-D27C4D69D5E1}" type="slidenum">
              <a:rPr lang="en-US" altLang="en-US" smtClean="0"/>
              <a:pPr/>
              <a:t>126</a:t>
            </a:fld>
            <a:endParaRPr lang="en-US" altLang="en-US" dirty="0" smtClean="0"/>
          </a:p>
        </p:txBody>
      </p:sp>
      <p:sp>
        <p:nvSpPr>
          <p:cNvPr id="238596" name="Content Placeholder 2"/>
          <p:cNvSpPr>
            <a:spLocks noGrp="1"/>
          </p:cNvSpPr>
          <p:nvPr>
            <p:ph sz="quarter" idx="12"/>
          </p:nvPr>
        </p:nvSpPr>
        <p:spPr>
          <a:xfrm>
            <a:off x="1752600" y="2133600"/>
            <a:ext cx="6745704" cy="3886200"/>
          </a:xfrm>
        </p:spPr>
        <p:txBody>
          <a:bodyPr/>
          <a:lstStyle/>
          <a:p>
            <a:pPr marL="0" indent="0">
              <a:buNone/>
            </a:pPr>
            <a:r>
              <a:rPr lang="en-US" altLang="en-US" dirty="0" smtClean="0"/>
              <a:t>Penalty Calculation: </a:t>
            </a:r>
          </a:p>
          <a:p>
            <a:pPr marL="0" indent="0">
              <a:buNone/>
            </a:pPr>
            <a:r>
              <a:rPr lang="en-US" altLang="en-US" dirty="0" smtClean="0"/>
              <a:t>1. $17,000 - $10,350 =</a:t>
            </a:r>
          </a:p>
          <a:p>
            <a:pPr marL="0" indent="0">
              <a:buNone/>
            </a:pPr>
            <a:r>
              <a:rPr lang="en-US" altLang="en-US" dirty="0" smtClean="0"/>
              <a:t>			</a:t>
            </a:r>
          </a:p>
          <a:p>
            <a:pPr marL="0" indent="0">
              <a:buNone/>
            </a:pPr>
            <a:r>
              <a:rPr lang="en-US" altLang="en-US" dirty="0" smtClean="0"/>
              <a:t>2. $695 x 1 adult = </a:t>
            </a:r>
          </a:p>
        </p:txBody>
      </p:sp>
      <p:sp>
        <p:nvSpPr>
          <p:cNvPr id="238616" name="Content Placeholder 2"/>
          <p:cNvSpPr txBox="1">
            <a:spLocks/>
          </p:cNvSpPr>
          <p:nvPr/>
        </p:nvSpPr>
        <p:spPr bwMode="auto">
          <a:xfrm>
            <a:off x="6546850" y="2971800"/>
            <a:ext cx="244475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ts val="1800"/>
              </a:spcBef>
              <a:buClr>
                <a:srgbClr val="B54A10"/>
              </a:buClr>
              <a:buSzPct val="94000"/>
              <a:buFont typeface="Calibri" panose="020F0502020204030204" pitchFamily="34" charset="0"/>
              <a:buChar char="●"/>
              <a:defRPr sz="3200" b="1">
                <a:solidFill>
                  <a:schemeClr val="tx1"/>
                </a:solidFill>
                <a:latin typeface="Calibri" panose="020F0502020204030204" pitchFamily="34" charset="0"/>
              </a:defRPr>
            </a:lvl1pPr>
            <a:lvl2pPr marL="690563" indent="-233363" defTabSz="457200">
              <a:spcBef>
                <a:spcPts val="1200"/>
              </a:spcBef>
              <a:buClr>
                <a:srgbClr val="105766"/>
              </a:buClr>
              <a:buSzPct val="63000"/>
              <a:buFont typeface="Wingdings" panose="05000000000000000000" pitchFamily="2" charset="2"/>
              <a:buChar char=""/>
              <a:defRPr sz="3000" b="1">
                <a:solidFill>
                  <a:schemeClr val="tx1"/>
                </a:solidFill>
                <a:latin typeface="Calibri" panose="020F0502020204030204" pitchFamily="34" charset="0"/>
              </a:defRPr>
            </a:lvl2pPr>
            <a:lvl3pPr marL="1087438" indent="-173038" defTabSz="457200">
              <a:spcBef>
                <a:spcPct val="20000"/>
              </a:spcBef>
              <a:buClr>
                <a:srgbClr val="3F1E25"/>
              </a:buClr>
              <a:buSzPct val="70000"/>
              <a:buFont typeface="Wingdings" panose="05000000000000000000" pitchFamily="2" charset="2"/>
              <a:buChar char=""/>
              <a:defRPr sz="2800" b="1">
                <a:solidFill>
                  <a:schemeClr val="tx1"/>
                </a:solidFill>
                <a:latin typeface="Calibri" panose="020F0502020204030204" pitchFamily="34" charset="0"/>
              </a:defRPr>
            </a:lvl3pPr>
            <a:lvl4pPr marL="1544638" indent="-173038" defTabSz="457200">
              <a:spcBef>
                <a:spcPct val="20000"/>
              </a:spcBef>
              <a:buClr>
                <a:srgbClr val="39639D"/>
              </a:buClr>
              <a:buSzPct val="90000"/>
              <a:buFont typeface="Calibri" panose="020F0502020204030204" pitchFamily="34" charset="0"/>
              <a:buChar char="●"/>
              <a:defRPr sz="2400" b="1">
                <a:solidFill>
                  <a:schemeClr val="tx1"/>
                </a:solidFill>
                <a:latin typeface="Calibri" panose="020F0502020204030204" pitchFamily="34" charset="0"/>
              </a:defRPr>
            </a:lvl4pPr>
            <a:lvl5pPr marL="2001838" indent="-173038" defTabSz="457200">
              <a:spcBef>
                <a:spcPct val="20000"/>
              </a:spcBef>
              <a:buClr>
                <a:srgbClr val="474B78"/>
              </a:buClr>
              <a:buFont typeface="Arial" panose="020B0604020202020204" pitchFamily="34" charset="0"/>
              <a:buChar char="•"/>
              <a:defRPr sz="2200" b="1">
                <a:solidFill>
                  <a:schemeClr val="tx1"/>
                </a:solidFill>
                <a:latin typeface="Calibri" panose="020F0502020204030204" pitchFamily="34" charset="0"/>
              </a:defRPr>
            </a:lvl5pPr>
            <a:lvl6pPr marL="2459038" indent="-173038" defTabSz="457200" eaLnBrk="0" fontAlgn="base" hangingPunct="0">
              <a:spcBef>
                <a:spcPct val="20000"/>
              </a:spcBef>
              <a:spcAft>
                <a:spcPct val="0"/>
              </a:spcAft>
              <a:buClr>
                <a:srgbClr val="474B78"/>
              </a:buClr>
              <a:buFont typeface="Arial" panose="020B0604020202020204" pitchFamily="34" charset="0"/>
              <a:buChar char="•"/>
              <a:defRPr sz="2200" b="1">
                <a:solidFill>
                  <a:schemeClr val="tx1"/>
                </a:solidFill>
                <a:latin typeface="Calibri" panose="020F0502020204030204" pitchFamily="34" charset="0"/>
              </a:defRPr>
            </a:lvl6pPr>
            <a:lvl7pPr marL="2916238" indent="-173038" defTabSz="457200" eaLnBrk="0" fontAlgn="base" hangingPunct="0">
              <a:spcBef>
                <a:spcPct val="20000"/>
              </a:spcBef>
              <a:spcAft>
                <a:spcPct val="0"/>
              </a:spcAft>
              <a:buClr>
                <a:srgbClr val="474B78"/>
              </a:buClr>
              <a:buFont typeface="Arial" panose="020B0604020202020204" pitchFamily="34" charset="0"/>
              <a:buChar char="•"/>
              <a:defRPr sz="2200" b="1">
                <a:solidFill>
                  <a:schemeClr val="tx1"/>
                </a:solidFill>
                <a:latin typeface="Calibri" panose="020F0502020204030204" pitchFamily="34" charset="0"/>
              </a:defRPr>
            </a:lvl7pPr>
            <a:lvl8pPr marL="3373438" indent="-173038" defTabSz="457200" eaLnBrk="0" fontAlgn="base" hangingPunct="0">
              <a:spcBef>
                <a:spcPct val="20000"/>
              </a:spcBef>
              <a:spcAft>
                <a:spcPct val="0"/>
              </a:spcAft>
              <a:buClr>
                <a:srgbClr val="474B78"/>
              </a:buClr>
              <a:buFont typeface="Arial" panose="020B0604020202020204" pitchFamily="34" charset="0"/>
              <a:buChar char="•"/>
              <a:defRPr sz="2200" b="1">
                <a:solidFill>
                  <a:schemeClr val="tx1"/>
                </a:solidFill>
                <a:latin typeface="Calibri" panose="020F0502020204030204" pitchFamily="34" charset="0"/>
              </a:defRPr>
            </a:lvl8pPr>
            <a:lvl9pPr marL="3830638" indent="-173038" defTabSz="457200" eaLnBrk="0" fontAlgn="base" hangingPunct="0">
              <a:spcBef>
                <a:spcPct val="20000"/>
              </a:spcBef>
              <a:spcAft>
                <a:spcPct val="0"/>
              </a:spcAft>
              <a:buClr>
                <a:srgbClr val="474B78"/>
              </a:buClr>
              <a:buFont typeface="Arial" panose="020B0604020202020204" pitchFamily="34" charset="0"/>
              <a:buChar char="•"/>
              <a:defRPr sz="2200" b="1">
                <a:solidFill>
                  <a:schemeClr val="tx1"/>
                </a:solidFill>
                <a:latin typeface="Calibri" panose="020F0502020204030204" pitchFamily="34" charset="0"/>
              </a:defRPr>
            </a:lvl9pPr>
          </a:lstStyle>
          <a:p>
            <a:pPr eaLnBrk="1" hangingPunct="1">
              <a:spcBef>
                <a:spcPct val="20000"/>
              </a:spcBef>
              <a:buClr>
                <a:srgbClr val="909090"/>
              </a:buClr>
              <a:buSzTx/>
              <a:buFont typeface="Arial" panose="020B0604020202020204" pitchFamily="34" charset="0"/>
              <a:buNone/>
            </a:pPr>
            <a:r>
              <a:rPr lang="en-US" altLang="en-US" sz="2400" dirty="0">
                <a:solidFill>
                  <a:srgbClr val="000000"/>
                </a:solidFill>
                <a:ea typeface="Franklin Gothic Book" panose="020B0503020102020204" pitchFamily="34" charset="0"/>
                <a:cs typeface="Franklin Gothic Book" panose="020B0503020102020204" pitchFamily="34" charset="0"/>
              </a:rPr>
              <a:t>$</a:t>
            </a:r>
            <a:r>
              <a:rPr lang="en-US" altLang="en-US" sz="2400" dirty="0" smtClean="0">
                <a:solidFill>
                  <a:srgbClr val="000000"/>
                </a:solidFill>
                <a:ea typeface="Franklin Gothic Book" panose="020B0503020102020204" pitchFamily="34" charset="0"/>
                <a:cs typeface="Franklin Gothic Book" panose="020B0503020102020204" pitchFamily="34" charset="0"/>
              </a:rPr>
              <a:t>6,650 </a:t>
            </a:r>
            <a:endParaRPr lang="en-US" altLang="en-US" sz="2400" dirty="0">
              <a:solidFill>
                <a:srgbClr val="000000"/>
              </a:solidFill>
              <a:ea typeface="Franklin Gothic Book" panose="020B0503020102020204" pitchFamily="34" charset="0"/>
              <a:cs typeface="Franklin Gothic Book" panose="020B0503020102020204" pitchFamily="34" charset="0"/>
            </a:endParaRPr>
          </a:p>
          <a:p>
            <a:pPr eaLnBrk="1" hangingPunct="1">
              <a:spcBef>
                <a:spcPct val="20000"/>
              </a:spcBef>
              <a:buClr>
                <a:srgbClr val="909090"/>
              </a:buClr>
              <a:buSzTx/>
              <a:buFont typeface="Arial" panose="020B0604020202020204" pitchFamily="34" charset="0"/>
              <a:buNone/>
            </a:pPr>
            <a:r>
              <a:rPr lang="en-US" altLang="en-US" sz="2400" u="sng" dirty="0" smtClean="0">
                <a:solidFill>
                  <a:srgbClr val="000000"/>
                </a:solidFill>
                <a:ea typeface="Franklin Gothic Book" panose="020B0503020102020204" pitchFamily="34" charset="0"/>
                <a:cs typeface="Franklin Gothic Book" panose="020B0503020102020204" pitchFamily="34" charset="0"/>
              </a:rPr>
              <a:t> x 2.5%</a:t>
            </a:r>
            <a:r>
              <a:rPr lang="en-US" altLang="en-US" sz="2400" b="0" u="sng" dirty="0" smtClean="0">
                <a:solidFill>
                  <a:srgbClr val="000000"/>
                </a:solidFill>
                <a:ea typeface="Franklin Gothic Book" panose="020B0503020102020204" pitchFamily="34" charset="0"/>
                <a:cs typeface="Franklin Gothic Book" panose="020B0503020102020204" pitchFamily="34" charset="0"/>
              </a:rPr>
              <a:t> </a:t>
            </a:r>
            <a:endParaRPr lang="en-US" altLang="en-US" sz="2400" b="0" u="sng" dirty="0">
              <a:solidFill>
                <a:srgbClr val="000000"/>
              </a:solidFill>
              <a:ea typeface="Franklin Gothic Book" panose="020B0503020102020204" pitchFamily="34" charset="0"/>
              <a:cs typeface="Franklin Gothic Book" panose="020B0503020102020204" pitchFamily="34" charset="0"/>
            </a:endParaRPr>
          </a:p>
          <a:p>
            <a:pPr eaLnBrk="1" hangingPunct="1">
              <a:spcBef>
                <a:spcPct val="20000"/>
              </a:spcBef>
              <a:buClr>
                <a:srgbClr val="909090"/>
              </a:buClr>
              <a:buSzTx/>
              <a:buFont typeface="Arial" panose="020B0604020202020204" pitchFamily="34" charset="0"/>
              <a:buNone/>
            </a:pPr>
            <a:r>
              <a:rPr lang="en-US" altLang="en-US" sz="2400" dirty="0" smtClean="0">
                <a:solidFill>
                  <a:srgbClr val="000000"/>
                </a:solidFill>
                <a:ea typeface="Franklin Gothic Book" panose="020B0503020102020204" pitchFamily="34" charset="0"/>
                <a:cs typeface="Franklin Gothic Book" panose="020B0503020102020204" pitchFamily="34" charset="0"/>
              </a:rPr>
              <a:t>$ 166</a:t>
            </a:r>
            <a:endParaRPr lang="en-US" altLang="en-US" sz="2400" dirty="0">
              <a:solidFill>
                <a:srgbClr val="000000"/>
              </a:solidFill>
              <a:ea typeface="Franklin Gothic Book" panose="020B0503020102020204" pitchFamily="34" charset="0"/>
              <a:cs typeface="Franklin Gothic Book" panose="020B0503020102020204" pitchFamily="34" charset="0"/>
            </a:endParaRPr>
          </a:p>
          <a:p>
            <a:pPr eaLnBrk="1" hangingPunct="1">
              <a:spcBef>
                <a:spcPct val="20000"/>
              </a:spcBef>
              <a:buClr>
                <a:srgbClr val="909090"/>
              </a:buClr>
              <a:buSzTx/>
              <a:buFont typeface="Arial" panose="020B0604020202020204" pitchFamily="34" charset="0"/>
              <a:buNone/>
            </a:pPr>
            <a:endParaRPr lang="en-US" altLang="en-US" sz="1400" dirty="0" smtClean="0">
              <a:solidFill>
                <a:srgbClr val="000000"/>
              </a:solidFill>
              <a:ea typeface="Franklin Gothic Book" panose="020B0503020102020204" pitchFamily="34" charset="0"/>
              <a:cs typeface="Franklin Gothic Book" panose="020B0503020102020204" pitchFamily="34" charset="0"/>
            </a:endParaRPr>
          </a:p>
          <a:p>
            <a:pPr eaLnBrk="1" hangingPunct="1">
              <a:spcBef>
                <a:spcPct val="20000"/>
              </a:spcBef>
              <a:buClr>
                <a:srgbClr val="909090"/>
              </a:buClr>
              <a:buSzTx/>
              <a:buFont typeface="Arial" panose="020B0604020202020204" pitchFamily="34" charset="0"/>
              <a:buNone/>
            </a:pPr>
            <a:r>
              <a:rPr lang="en-US" altLang="en-US" sz="2400" dirty="0" smtClean="0">
                <a:solidFill>
                  <a:srgbClr val="000000"/>
                </a:solidFill>
                <a:ea typeface="Franklin Gothic Book" panose="020B0503020102020204" pitchFamily="34" charset="0"/>
                <a:cs typeface="Franklin Gothic Book" panose="020B0503020102020204" pitchFamily="34" charset="0"/>
              </a:rPr>
              <a:t>$695</a:t>
            </a:r>
            <a:endParaRPr lang="en-US" altLang="en-US" sz="2400" dirty="0">
              <a:solidFill>
                <a:srgbClr val="000000"/>
              </a:solidFill>
              <a:ea typeface="Franklin Gothic Book" panose="020B0503020102020204" pitchFamily="34" charset="0"/>
              <a:cs typeface="Franklin Gothic Book" panose="020B0503020102020204" pitchFamily="34" charset="0"/>
            </a:endParaRPr>
          </a:p>
        </p:txBody>
      </p:sp>
      <p:sp>
        <p:nvSpPr>
          <p:cNvPr id="11" name="Oval 10"/>
          <p:cNvSpPr/>
          <p:nvPr/>
        </p:nvSpPr>
        <p:spPr>
          <a:xfrm>
            <a:off x="5938012" y="4511297"/>
            <a:ext cx="1812925" cy="650875"/>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dirty="0" smtClean="0">
              <a:solidFill>
                <a:srgbClr val="FFFFFF"/>
              </a:solidFill>
            </a:endParaRPr>
          </a:p>
        </p:txBody>
      </p:sp>
      <p:sp>
        <p:nvSpPr>
          <p:cNvPr id="238618" name="TextBox 11"/>
          <p:cNvSpPr txBox="1">
            <a:spLocks noChangeArrowheads="1"/>
          </p:cNvSpPr>
          <p:nvPr/>
        </p:nvSpPr>
        <p:spPr bwMode="auto">
          <a:xfrm>
            <a:off x="7544838" y="4364869"/>
            <a:ext cx="1327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2000" b="1" dirty="0">
                <a:solidFill>
                  <a:srgbClr val="FF0000"/>
                </a:solidFill>
              </a:rPr>
              <a:t>SRP for </a:t>
            </a:r>
            <a:r>
              <a:rPr lang="en-US" altLang="en-US" sz="2000" b="1" dirty="0" smtClean="0">
                <a:solidFill>
                  <a:srgbClr val="FF0000"/>
                </a:solidFill>
              </a:rPr>
              <a:t>2016</a:t>
            </a:r>
            <a:endParaRPr lang="en-US" altLang="en-US" sz="2000" b="1" dirty="0">
              <a:solidFill>
                <a:srgbClr val="FF0000"/>
              </a:solidFill>
            </a:endParaRPr>
          </a:p>
        </p:txBody>
      </p:sp>
      <p:pic>
        <p:nvPicPr>
          <p:cNvPr id="238630" name="Picture 2" descr="http://www.rhodiesworld.com/images/dress5.jpg"/>
          <p:cNvPicPr>
            <a:picLocks noChangeAspect="1" noChangeArrowheads="1"/>
          </p:cNvPicPr>
          <p:nvPr/>
        </p:nvPicPr>
        <p:blipFill>
          <a:blip r:embed="rId3">
            <a:extLst>
              <a:ext uri="{28A0092B-C50C-407E-A947-70E740481C1C}">
                <a14:useLocalDpi xmlns:a14="http://schemas.microsoft.com/office/drawing/2010/main" val="0"/>
              </a:ext>
            </a:extLst>
          </a:blip>
          <a:srcRect b="-2710"/>
          <a:stretch>
            <a:fillRect/>
          </a:stretch>
        </p:blipFill>
        <p:spPr bwMode="auto">
          <a:xfrm>
            <a:off x="244642" y="1828800"/>
            <a:ext cx="143175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4066014"/>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Shared Responsibility </a:t>
            </a:r>
            <a:br>
              <a:rPr lang="en-US" dirty="0" smtClean="0"/>
            </a:br>
            <a:r>
              <a:rPr lang="en-US" dirty="0" smtClean="0"/>
              <a:t>Payment</a:t>
            </a:r>
            <a:endParaRPr lang="en-US" dirty="0"/>
          </a:p>
        </p:txBody>
      </p:sp>
      <p:sp>
        <p:nvSpPr>
          <p:cNvPr id="3" name="Footer Placeholder 2"/>
          <p:cNvSpPr>
            <a:spLocks noGrp="1"/>
          </p:cNvSpPr>
          <p:nvPr>
            <p:ph type="ftr" sz="quarter" idx="10"/>
          </p:nvPr>
        </p:nvSpPr>
        <p:spPr/>
        <p:txBody>
          <a:bodyPr/>
          <a:lstStyle/>
          <a:p>
            <a:pPr>
              <a:defRPr/>
            </a:pPr>
            <a:r>
              <a:rPr lang="en-US" dirty="0" smtClean="0"/>
              <a:t>NTTC Training – TY2016</a:t>
            </a:r>
            <a:endParaRPr lang="en-US" dirty="0"/>
          </a:p>
        </p:txBody>
      </p:sp>
      <p:sp>
        <p:nvSpPr>
          <p:cNvPr id="4" name="Slide Number Placeholder 3"/>
          <p:cNvSpPr>
            <a:spLocks noGrp="1"/>
          </p:cNvSpPr>
          <p:nvPr>
            <p:ph type="sldNum" sz="quarter" idx="11"/>
          </p:nvPr>
        </p:nvSpPr>
        <p:spPr/>
        <p:txBody>
          <a:bodyPr/>
          <a:lstStyle/>
          <a:p>
            <a:pPr>
              <a:defRPr/>
            </a:pPr>
            <a:fld id="{9A7DE7B2-8EA6-41E1-94BA-00496E25FD19}" type="slidenum">
              <a:rPr lang="en-US" altLang="en-US" smtClean="0"/>
              <a:pPr>
                <a:defRPr/>
              </a:pPr>
              <a:t>127</a:t>
            </a:fld>
            <a:endParaRPr lang="en-US" altLang="en-US" dirty="0"/>
          </a:p>
        </p:txBody>
      </p:sp>
      <p:sp>
        <p:nvSpPr>
          <p:cNvPr id="5" name="Content Placeholder 4"/>
          <p:cNvSpPr>
            <a:spLocks noGrp="1"/>
          </p:cNvSpPr>
          <p:nvPr>
            <p:ph sz="quarter" idx="12"/>
          </p:nvPr>
        </p:nvSpPr>
        <p:spPr/>
        <p:txBody>
          <a:bodyPr/>
          <a:lstStyle/>
          <a:p>
            <a:r>
              <a:rPr lang="en-US" dirty="0" smtClean="0"/>
              <a:t>Use Preview Return</a:t>
            </a:r>
          </a:p>
          <a:p>
            <a:r>
              <a:rPr lang="en-US" dirty="0" smtClean="0"/>
              <a:t>Review SRP worksheet</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9000" y="441325"/>
            <a:ext cx="1209705" cy="1006475"/>
          </a:xfrm>
          <a:prstGeom prst="rect">
            <a:avLst/>
          </a:prstGeom>
        </p:spPr>
      </p:pic>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2209799" y="3505200"/>
            <a:ext cx="5137463" cy="2133845"/>
          </a:xfrm>
          <a:prstGeom prst="rect">
            <a:avLst/>
          </a:prstGeom>
          <a:ln>
            <a:solidFill>
              <a:schemeClr val="tx1"/>
            </a:solidFill>
          </a:ln>
        </p:spPr>
      </p:pic>
    </p:spTree>
    <p:extLst>
      <p:ext uri="{BB962C8B-B14F-4D97-AF65-F5344CB8AC3E}">
        <p14:creationId xmlns:p14="http://schemas.microsoft.com/office/powerpoint/2010/main" val="39007887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Affordable Care Act (Day 1)</a:t>
            </a:r>
            <a:endParaRPr lang="en-US" dirty="0"/>
          </a:p>
        </p:txBody>
      </p:sp>
      <p:sp>
        <p:nvSpPr>
          <p:cNvPr id="242694" name="Footer Placeholder 2"/>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TY2016</a:t>
            </a:r>
          </a:p>
        </p:txBody>
      </p:sp>
      <p:sp>
        <p:nvSpPr>
          <p:cNvPr id="242693" name="Slide Number Placeholder 3"/>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9CE5931-8E1C-402A-ACA2-8BC2E9CDC727}" type="slidenum">
              <a:rPr lang="en-US" altLang="en-US" smtClean="0"/>
              <a:pPr/>
              <a:t>128</a:t>
            </a:fld>
            <a:endParaRPr lang="en-US" altLang="en-US" dirty="0" smtClean="0"/>
          </a:p>
        </p:txBody>
      </p:sp>
      <p:sp>
        <p:nvSpPr>
          <p:cNvPr id="12" name="Content Placeholder 4"/>
          <p:cNvSpPr>
            <a:spLocks noGrp="1"/>
          </p:cNvSpPr>
          <p:nvPr/>
        </p:nvSpPr>
        <p:spPr>
          <a:xfrm>
            <a:off x="1747812" y="2453842"/>
            <a:ext cx="2960039" cy="914400"/>
          </a:xfrm>
          <a:prstGeom prst="rect">
            <a:avLst/>
          </a:prstGeom>
          <a:effectLst>
            <a:outerShdw blurRad="152400" dist="317500" dir="5400000" sx="90000" sy="-19000" rotWithShape="0">
              <a:schemeClr val="accent2">
                <a:lumMod val="75000"/>
                <a:alpha val="15000"/>
              </a:schemeClr>
            </a:outerShdw>
          </a:effectLst>
        </p:spPr>
        <p:txBody>
          <a:bodyPr vert="horz" lIns="91440" tIns="45720" rIns="91440" bIns="45720" rtlCol="0">
            <a:normAutofit/>
          </a:bodyPr>
          <a:lstStyle>
            <a:lvl1pPr marL="344488" indent="-344488" algn="l" defTabSz="914400" rtl="0" eaLnBrk="1" latinLnBrk="0" hangingPunct="1">
              <a:lnSpc>
                <a:spcPct val="100000"/>
              </a:lnSpc>
              <a:spcBef>
                <a:spcPts val="1000"/>
              </a:spcBef>
              <a:buClr>
                <a:srgbClr val="67202F"/>
              </a:buClr>
              <a:buSzPct val="90000"/>
              <a:buFont typeface="Calibri" panose="020F0502020204030204" pitchFamily="34" charset="0"/>
              <a:buChar char="●"/>
              <a:defRPr sz="4000" b="1" kern="1200">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858838" indent="-288925" algn="l" defTabSz="914400" rtl="0" eaLnBrk="1" latinLnBrk="0" hangingPunct="1">
              <a:lnSpc>
                <a:spcPct val="100000"/>
              </a:lnSpc>
              <a:spcBef>
                <a:spcPts val="500"/>
              </a:spcBef>
              <a:buClr>
                <a:schemeClr val="accent6">
                  <a:lumMod val="50000"/>
                </a:schemeClr>
              </a:buClr>
              <a:buFont typeface="Calibri" panose="020F0502020204030204" pitchFamily="34" charset="0"/>
              <a:buChar char="−"/>
              <a:defRPr sz="3600" b="1" kern="1200">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316038" indent="-228600" algn="l" defTabSz="914400" rtl="0" eaLnBrk="1" latinLnBrk="0" hangingPunct="1">
              <a:lnSpc>
                <a:spcPct val="100000"/>
              </a:lnSpc>
              <a:spcBef>
                <a:spcPts val="500"/>
              </a:spcBef>
              <a:buClr>
                <a:schemeClr val="accent5">
                  <a:lumMod val="50000"/>
                </a:schemeClr>
              </a:buClr>
              <a:buSzPct val="120000"/>
              <a:buFont typeface="Calibri" panose="020F0502020204030204" pitchFamily="34" charset="0"/>
              <a:buChar char="▪"/>
              <a:defRPr sz="3200" b="1" kern="1200">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800" b="1" kern="1200">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800" b="1" kern="1200">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accent2">
                    <a:lumMod val="75000"/>
                  </a:schemeClr>
                </a:solidFill>
                <a:cs typeface="Calibri" panose="020F0502020204030204" pitchFamily="34" charset="0"/>
              </a:rPr>
              <a:t>Comments</a:t>
            </a:r>
          </a:p>
        </p:txBody>
      </p:sp>
      <p:sp>
        <p:nvSpPr>
          <p:cNvPr id="13" name="Content Placeholder 6"/>
          <p:cNvSpPr>
            <a:spLocks noGrp="1"/>
          </p:cNvSpPr>
          <p:nvPr/>
        </p:nvSpPr>
        <p:spPr>
          <a:xfrm>
            <a:off x="3260051" y="4195647"/>
            <a:ext cx="3028950" cy="914400"/>
          </a:xfrm>
          <a:prstGeom prst="rect">
            <a:avLst/>
          </a:prstGeom>
        </p:spPr>
        <p:txBody>
          <a:bodyPr vert="horz" lIns="91440" tIns="45720" rIns="91440" bIns="45720" rtlCol="0">
            <a:normAutofit/>
          </a:bodyPr>
          <a:lstStyle>
            <a:lvl1pPr marL="344488" indent="-344488" algn="l" defTabSz="914400" rtl="0" eaLnBrk="1" latinLnBrk="0" hangingPunct="1">
              <a:lnSpc>
                <a:spcPct val="100000"/>
              </a:lnSpc>
              <a:spcBef>
                <a:spcPts val="1000"/>
              </a:spcBef>
              <a:buClr>
                <a:srgbClr val="67202F"/>
              </a:buClr>
              <a:buSzPct val="90000"/>
              <a:buFont typeface="Calibri" panose="020F0502020204030204" pitchFamily="34" charset="0"/>
              <a:buChar char="●"/>
              <a:defRPr sz="4000" b="1" kern="1200">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858838" indent="-288925" algn="l" defTabSz="914400" rtl="0" eaLnBrk="1" latinLnBrk="0" hangingPunct="1">
              <a:lnSpc>
                <a:spcPct val="100000"/>
              </a:lnSpc>
              <a:spcBef>
                <a:spcPts val="500"/>
              </a:spcBef>
              <a:buClr>
                <a:schemeClr val="accent6">
                  <a:lumMod val="50000"/>
                </a:schemeClr>
              </a:buClr>
              <a:buFont typeface="Calibri" panose="020F0502020204030204" pitchFamily="34" charset="0"/>
              <a:buChar char="−"/>
              <a:defRPr sz="3600" b="1" kern="1200">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316038" indent="-228600" algn="l" defTabSz="914400" rtl="0" eaLnBrk="1" latinLnBrk="0" hangingPunct="1">
              <a:lnSpc>
                <a:spcPct val="100000"/>
              </a:lnSpc>
              <a:spcBef>
                <a:spcPts val="500"/>
              </a:spcBef>
              <a:buClr>
                <a:schemeClr val="accent5">
                  <a:lumMod val="50000"/>
                </a:schemeClr>
              </a:buClr>
              <a:buSzPct val="120000"/>
              <a:buFont typeface="Calibri" panose="020F0502020204030204" pitchFamily="34" charset="0"/>
              <a:buChar char="▪"/>
              <a:defRPr sz="3200" b="1" kern="1200">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800" b="1" kern="1200">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800" b="1" kern="1200">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accent2">
                    <a:lumMod val="75000"/>
                  </a:schemeClr>
                </a:solidFill>
                <a:cs typeface="Calibri" panose="020F0502020204030204" pitchFamily="34" charset="0"/>
              </a:rPr>
              <a:t>Questions</a:t>
            </a:r>
            <a:endParaRPr lang="en-US" dirty="0">
              <a:solidFill>
                <a:schemeClr val="accent2">
                  <a:lumMod val="75000"/>
                </a:schemeClr>
              </a:solidFill>
              <a:cs typeface="Calibri" panose="020F0502020204030204" pitchFamily="34" charset="0"/>
            </a:endParaRPr>
          </a:p>
        </p:txBody>
      </p:sp>
      <p:pic>
        <p:nvPicPr>
          <p:cNvPr id="14" name="Picture 13"/>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36651" y="4039644"/>
            <a:ext cx="859536" cy="1446756"/>
          </a:xfrm>
          <a:prstGeom prst="rect">
            <a:avLst/>
          </a:prstGeom>
        </p:spPr>
      </p:pic>
      <p:pic>
        <p:nvPicPr>
          <p:cNvPr id="15" name="Content Placeholder 5"/>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929162" y="1986957"/>
            <a:ext cx="685800" cy="1522780"/>
          </a:xfrm>
          <a:prstGeom prst="rect">
            <a:avLst/>
          </a:prstGeom>
          <a:blipFill>
            <a:blip r:embed="rId5">
              <a:duotone>
                <a:schemeClr val="accent2">
                  <a:shade val="45000"/>
                  <a:satMod val="135000"/>
                </a:schemeClr>
                <a:prstClr val="white"/>
              </a:duotone>
            </a:blip>
            <a:tile tx="0" ty="0" sx="100000" sy="100000" flip="none" algn="tl"/>
          </a:blipFill>
        </p:spPr>
      </p:pic>
    </p:spTree>
  </p:cSld>
  <p:clrMapOvr>
    <a:masterClrMapping/>
  </p:clrMapOvr>
  <p:transition spd="med">
    <p:fade/>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Title 1"/>
          <p:cNvSpPr>
            <a:spLocks noGrp="1"/>
          </p:cNvSpPr>
          <p:nvPr>
            <p:ph type="ctrTitle"/>
          </p:nvPr>
        </p:nvSpPr>
        <p:spPr/>
        <p:txBody>
          <a:bodyPr/>
          <a:lstStyle/>
          <a:p>
            <a:r>
              <a:rPr lang="en-US" altLang="en-US" dirty="0" smtClean="0"/>
              <a:t>Affordable Care Act</a:t>
            </a:r>
            <a:br>
              <a:rPr lang="en-US" altLang="en-US" dirty="0" smtClean="0"/>
            </a:br>
            <a:r>
              <a:rPr lang="en-US" altLang="en-US" dirty="0" smtClean="0"/>
              <a:t>Day 2</a:t>
            </a:r>
          </a:p>
        </p:txBody>
      </p:sp>
      <p:sp>
        <p:nvSpPr>
          <p:cNvPr id="244739" name="Subtitle 2"/>
          <p:cNvSpPr>
            <a:spLocks noGrp="1"/>
          </p:cNvSpPr>
          <p:nvPr>
            <p:ph type="subTitle" idx="1"/>
          </p:nvPr>
        </p:nvSpPr>
        <p:spPr/>
        <p:txBody>
          <a:bodyPr>
            <a:normAutofit fontScale="77500" lnSpcReduction="20000"/>
          </a:bodyPr>
          <a:lstStyle/>
          <a:p>
            <a:r>
              <a:rPr lang="en-US" altLang="en-US" dirty="0" smtClean="0"/>
              <a:t>Pub 4012 – ACA Tab</a:t>
            </a:r>
          </a:p>
          <a:p>
            <a:r>
              <a:rPr lang="en-US" altLang="en-US" dirty="0" smtClean="0"/>
              <a:t>Pub 4491 – Lesson 3</a:t>
            </a:r>
          </a:p>
          <a:p>
            <a:r>
              <a:rPr lang="en-US" altLang="en-US" dirty="0" smtClean="0"/>
              <a:t>Pub 974 – Premium Tax Credit</a:t>
            </a:r>
          </a:p>
          <a:p>
            <a:endParaRPr lang="en-US" alt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MEC</a:t>
            </a:r>
            <a:endParaRPr lang="en-US" dirty="0"/>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39941"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C7DA6B2-E766-4EF6-961E-C023EE7C354F}" type="slidenum">
              <a:rPr lang="en-US" altLang="en-US" smtClean="0"/>
              <a:pPr/>
              <a:t>13</a:t>
            </a:fld>
            <a:endParaRPr lang="en-US" altLang="en-US" dirty="0" smtClean="0"/>
          </a:p>
        </p:txBody>
      </p:sp>
      <p:sp>
        <p:nvSpPr>
          <p:cNvPr id="39939" name="Content Placeholder 2"/>
          <p:cNvSpPr>
            <a:spLocks noGrp="1"/>
          </p:cNvSpPr>
          <p:nvPr>
            <p:ph sz="quarter" idx="12"/>
          </p:nvPr>
        </p:nvSpPr>
        <p:spPr/>
        <p:txBody>
          <a:bodyPr/>
          <a:lstStyle/>
          <a:p>
            <a:r>
              <a:rPr lang="en-US" altLang="en-US" dirty="0" smtClean="0"/>
              <a:t>Other HHS certified coverage</a:t>
            </a:r>
          </a:p>
          <a:p>
            <a:pPr marL="569913" lvl="1" indent="0">
              <a:buNone/>
            </a:pPr>
            <a:r>
              <a:rPr lang="en-US" altLang="en-US" dirty="0"/>
              <a:t>Includes:</a:t>
            </a:r>
            <a:r>
              <a:rPr lang="en-US" altLang="en-US" dirty="0">
                <a:solidFill>
                  <a:srgbClr val="0000FF"/>
                </a:solidFill>
              </a:rPr>
              <a:t> </a:t>
            </a:r>
            <a:endParaRPr lang="en-US" altLang="en-US" dirty="0" smtClean="0">
              <a:solidFill>
                <a:srgbClr val="0000FF"/>
              </a:solidFill>
            </a:endParaRPr>
          </a:p>
          <a:p>
            <a:pPr lvl="1"/>
            <a:r>
              <a:rPr lang="en-US" altLang="en-US" dirty="0" smtClean="0"/>
              <a:t>Coverage </a:t>
            </a:r>
            <a:r>
              <a:rPr lang="en-US" altLang="en-US" dirty="0"/>
              <a:t>available outside the U.S. </a:t>
            </a:r>
            <a:endParaRPr lang="en-US" altLang="en-US" dirty="0" smtClean="0"/>
          </a:p>
          <a:p>
            <a:pPr lvl="1"/>
            <a:r>
              <a:rPr lang="en-US" altLang="en-US" dirty="0" smtClean="0"/>
              <a:t>Student </a:t>
            </a:r>
            <a:r>
              <a:rPr lang="en-US" altLang="en-US" dirty="0"/>
              <a:t>health plans</a:t>
            </a:r>
          </a:p>
          <a:p>
            <a:endParaRPr lang="en-US" altLang="en-US" dirty="0" smtClean="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Premium Tax Credit</a:t>
            </a:r>
            <a:endParaRPr lang="en-US" dirty="0"/>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246789"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6192172-94D7-40B8-BFE5-6DEE757F1A49}" type="slidenum">
              <a:rPr lang="en-US" altLang="en-US" smtClean="0"/>
              <a:pPr/>
              <a:t>130</a:t>
            </a:fld>
            <a:endParaRPr lang="en-US" altLang="en-US" dirty="0" smtClean="0"/>
          </a:p>
        </p:txBody>
      </p:sp>
      <p:sp>
        <p:nvSpPr>
          <p:cNvPr id="3" name="Content Placeholder 2"/>
          <p:cNvSpPr>
            <a:spLocks noGrp="1"/>
          </p:cNvSpPr>
          <p:nvPr>
            <p:ph sz="quarter" idx="12"/>
          </p:nvPr>
        </p:nvSpPr>
        <p:spPr/>
        <p:txBody>
          <a:bodyPr>
            <a:normAutofit fontScale="70000" lnSpcReduction="20000"/>
          </a:bodyPr>
          <a:lstStyle/>
          <a:p>
            <a:r>
              <a:rPr lang="en-US" altLang="en-US" dirty="0" smtClean="0"/>
              <a:t>Premium Tax Credit (“PTC”) – a refundable credit</a:t>
            </a:r>
          </a:p>
          <a:p>
            <a:pPr lvl="1"/>
            <a:r>
              <a:rPr lang="en-US" altLang="en-US" dirty="0" smtClean="0"/>
              <a:t>Marketplace estimates PTC at time of purchase</a:t>
            </a:r>
          </a:p>
          <a:p>
            <a:r>
              <a:rPr lang="en-US" altLang="en-US" dirty="0" smtClean="0"/>
              <a:t>PTC can be paid in advance (“APTC”) to insurance company OR applied as refundable credit on federal tax return</a:t>
            </a:r>
          </a:p>
          <a:p>
            <a:r>
              <a:rPr lang="en-US" altLang="en-US" dirty="0" smtClean="0"/>
              <a:t>Must be reconciled on tax return</a:t>
            </a:r>
          </a:p>
          <a:p>
            <a:pPr lvl="1"/>
            <a:r>
              <a:rPr lang="en-US" altLang="en-US" dirty="0" smtClean="0"/>
              <a:t>Must file to reconcile APTC even if not otherwise required to file</a:t>
            </a:r>
          </a:p>
          <a:p>
            <a:pPr lvl="1"/>
            <a:r>
              <a:rPr lang="en-US" altLang="en-US" dirty="0" smtClean="0"/>
              <a:t>Use Form 8962 using Form 1095-A information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PTC Eligibility</a:t>
            </a:r>
            <a:endParaRPr lang="en-US" dirty="0"/>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248837"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5A7FE36-326D-4C06-BAAA-C1E2517B00C4}" type="slidenum">
              <a:rPr lang="en-US" altLang="en-US" smtClean="0"/>
              <a:pPr/>
              <a:t>131</a:t>
            </a:fld>
            <a:endParaRPr lang="en-US" altLang="en-US" dirty="0" smtClean="0"/>
          </a:p>
        </p:txBody>
      </p:sp>
      <p:sp>
        <p:nvSpPr>
          <p:cNvPr id="3" name="Content Placeholder 2"/>
          <p:cNvSpPr>
            <a:spLocks noGrp="1"/>
          </p:cNvSpPr>
          <p:nvPr>
            <p:ph sz="quarter" idx="12"/>
          </p:nvPr>
        </p:nvSpPr>
        <p:spPr>
          <a:xfrm>
            <a:off x="653034" y="1979861"/>
            <a:ext cx="7869654" cy="4344739"/>
          </a:xfrm>
        </p:spPr>
        <p:txBody>
          <a:bodyPr>
            <a:normAutofit fontScale="70000" lnSpcReduction="20000"/>
          </a:bodyPr>
          <a:lstStyle/>
          <a:p>
            <a:r>
              <a:rPr lang="en-US" altLang="en-US" dirty="0" smtClean="0"/>
              <a:t>For each month:</a:t>
            </a:r>
          </a:p>
          <a:p>
            <a:pPr>
              <a:buFont typeface="Wingdings" panose="05000000000000000000" pitchFamily="2" charset="2"/>
              <a:buChar char="§"/>
            </a:pPr>
            <a:r>
              <a:rPr lang="en-US" altLang="en-US" dirty="0" smtClean="0"/>
              <a:t>Must have qualified health plan through Marketplace as of the first day of each month</a:t>
            </a:r>
          </a:p>
          <a:p>
            <a:pPr>
              <a:buFont typeface="Wingdings" panose="05000000000000000000" pitchFamily="2" charset="2"/>
              <a:buChar char="§"/>
            </a:pPr>
            <a:r>
              <a:rPr lang="en-US" altLang="en-US" dirty="0" smtClean="0"/>
              <a:t>TP’s share of premiums paid by due date of return</a:t>
            </a:r>
          </a:p>
          <a:p>
            <a:pPr>
              <a:buFont typeface="Wingdings" panose="05000000000000000000" pitchFamily="2" charset="2"/>
              <a:buChar char="§"/>
            </a:pPr>
            <a:r>
              <a:rPr lang="en-US" altLang="en-US" dirty="0" smtClean="0"/>
              <a:t>Not eligible for other MEC – includes an offer, even if it was not taken</a:t>
            </a:r>
          </a:p>
          <a:p>
            <a:pPr lvl="1"/>
            <a:r>
              <a:rPr lang="en-US" altLang="en-US" dirty="0" smtClean="0"/>
              <a:t>Affordable employer coverage</a:t>
            </a:r>
          </a:p>
          <a:p>
            <a:pPr lvl="1"/>
            <a:r>
              <a:rPr lang="en-US" altLang="en-US" dirty="0" smtClean="0"/>
              <a:t>Government-sponsored coverage</a:t>
            </a:r>
          </a:p>
          <a:p>
            <a:pPr lvl="1"/>
            <a:r>
              <a:rPr lang="en-US" altLang="en-US" dirty="0" smtClean="0"/>
              <a:t>Other HHS certified MEC</a:t>
            </a:r>
          </a:p>
          <a:p>
            <a:r>
              <a:rPr lang="en-US" altLang="en-US" dirty="0" smtClean="0"/>
              <a:t>Exceptions apply</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542925"/>
            <a:ext cx="1089025" cy="9048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PTC Eligibility</a:t>
            </a:r>
            <a:endParaRPr lang="en-US" dirty="0"/>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250885"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EC09662-734F-4530-BED8-83FC9E64DEAD}" type="slidenum">
              <a:rPr lang="en-US" altLang="en-US" smtClean="0"/>
              <a:pPr/>
              <a:t>132</a:t>
            </a:fld>
            <a:endParaRPr lang="en-US" altLang="en-US" dirty="0" smtClean="0"/>
          </a:p>
        </p:txBody>
      </p:sp>
      <p:sp>
        <p:nvSpPr>
          <p:cNvPr id="3" name="Content Placeholder 2"/>
          <p:cNvSpPr>
            <a:spLocks noGrp="1"/>
          </p:cNvSpPr>
          <p:nvPr>
            <p:ph sz="quarter" idx="12"/>
          </p:nvPr>
        </p:nvSpPr>
        <p:spPr/>
        <p:txBody>
          <a:bodyPr>
            <a:normAutofit fontScale="92500" lnSpcReduction="10000"/>
          </a:bodyPr>
          <a:lstStyle/>
          <a:p>
            <a:r>
              <a:rPr lang="en-US" altLang="en-US" dirty="0" smtClean="0"/>
              <a:t>For the year:</a:t>
            </a:r>
          </a:p>
          <a:p>
            <a:pPr>
              <a:buFont typeface="Wingdings" panose="05000000000000000000" pitchFamily="2" charset="2"/>
              <a:buChar char="§"/>
            </a:pPr>
            <a:r>
              <a:rPr lang="en-US" altLang="en-US" dirty="0" smtClean="0"/>
              <a:t>Household income within 100% to &lt;401% of FPL</a:t>
            </a:r>
          </a:p>
          <a:p>
            <a:pPr>
              <a:buFont typeface="Wingdings" panose="05000000000000000000" pitchFamily="2" charset="2"/>
              <a:buChar char="§"/>
            </a:pPr>
            <a:r>
              <a:rPr lang="en-US" altLang="en-US" dirty="0" smtClean="0"/>
              <a:t>Cannot be claimed as a dependent </a:t>
            </a:r>
          </a:p>
          <a:p>
            <a:pPr>
              <a:buFont typeface="Wingdings" panose="05000000000000000000" pitchFamily="2" charset="2"/>
              <a:buChar char="§"/>
            </a:pPr>
            <a:r>
              <a:rPr lang="en-US" altLang="en-US" dirty="0" smtClean="0"/>
              <a:t>Cannot file MFS</a:t>
            </a:r>
          </a:p>
          <a:p>
            <a:r>
              <a:rPr lang="en-US" altLang="en-US" dirty="0" smtClean="0"/>
              <a:t>Exceptions apply</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6051" y="373239"/>
            <a:ext cx="1089025" cy="9048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PTC Eligibility – Eligible for Other MEC</a:t>
            </a:r>
            <a:endParaRPr lang="en-US" dirty="0"/>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252933"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0747FFD-6AF3-4699-A1B8-074372251A51}" type="slidenum">
              <a:rPr lang="en-US" altLang="en-US" smtClean="0"/>
              <a:pPr/>
              <a:t>133</a:t>
            </a:fld>
            <a:endParaRPr lang="en-US" altLang="en-US" dirty="0" smtClean="0"/>
          </a:p>
        </p:txBody>
      </p:sp>
      <p:sp>
        <p:nvSpPr>
          <p:cNvPr id="3" name="Content Placeholder 2"/>
          <p:cNvSpPr>
            <a:spLocks noGrp="1"/>
          </p:cNvSpPr>
          <p:nvPr>
            <p:ph sz="quarter" idx="12"/>
          </p:nvPr>
        </p:nvSpPr>
        <p:spPr>
          <a:xfrm>
            <a:off x="628650" y="1981200"/>
            <a:ext cx="7869654" cy="4191000"/>
          </a:xfrm>
        </p:spPr>
        <p:txBody>
          <a:bodyPr>
            <a:normAutofit fontScale="77500" lnSpcReduction="20000"/>
          </a:bodyPr>
          <a:lstStyle/>
          <a:p>
            <a:r>
              <a:rPr lang="en-US" altLang="en-US" dirty="0" smtClean="0"/>
              <a:t>Normally, cannot claim PTC if eligible for government-sponsored or affordable employer coverage, whether or not enrolled </a:t>
            </a:r>
          </a:p>
          <a:p>
            <a:r>
              <a:rPr lang="en-US" altLang="en-US" dirty="0" smtClean="0"/>
              <a:t>Except for (can get PTC)</a:t>
            </a:r>
          </a:p>
          <a:p>
            <a:pPr lvl="1"/>
            <a:r>
              <a:rPr lang="en-US" altLang="en-US" dirty="0" smtClean="0"/>
              <a:t>Transition month(s) when moving from one coverage to another</a:t>
            </a:r>
          </a:p>
          <a:p>
            <a:pPr lvl="1"/>
            <a:r>
              <a:rPr lang="en-US" altLang="en-US" dirty="0" smtClean="0"/>
              <a:t>Retroactive coverage (e.g. retro Medicaid)</a:t>
            </a:r>
          </a:p>
          <a:p>
            <a:pPr lvl="1"/>
            <a:r>
              <a:rPr lang="en-US" altLang="en-US" dirty="0" smtClean="0"/>
              <a:t>COBRA or retiree coverage not taken</a:t>
            </a:r>
          </a:p>
          <a:p>
            <a:pPr lvl="1"/>
            <a:r>
              <a:rPr lang="en-US" altLang="en-US" dirty="0" smtClean="0"/>
              <a:t>Government-sponsored coverage in some cases (see Pub 974)</a:t>
            </a:r>
          </a:p>
        </p:txBody>
      </p:sp>
      <p:sp>
        <p:nvSpPr>
          <p:cNvPr id="10" name="TextBox 9"/>
          <p:cNvSpPr txBox="1"/>
          <p:nvPr/>
        </p:nvSpPr>
        <p:spPr>
          <a:xfrm>
            <a:off x="7162800" y="1266099"/>
            <a:ext cx="1247775" cy="369887"/>
          </a:xfrm>
          <a:prstGeom prst="rect">
            <a:avLst/>
          </a:prstGeom>
          <a:noFill/>
          <a:ln w="19050">
            <a:solidFill>
              <a:srgbClr val="00B0F0"/>
            </a:solidFill>
          </a:ln>
        </p:spPr>
        <p:txBody>
          <a:bodyPr>
            <a:spAutoFit/>
          </a:bodyPr>
          <a:lstStyle/>
          <a:p>
            <a:pPr algn="ctr" eaLnBrk="1" fontAlgn="auto" hangingPunct="1">
              <a:spcBef>
                <a:spcPts val="0"/>
              </a:spcBef>
              <a:spcAft>
                <a:spcPts val="0"/>
              </a:spcAft>
              <a:defRPr/>
            </a:pPr>
            <a:r>
              <a:rPr lang="en-US" b="1" dirty="0">
                <a:solidFill>
                  <a:srgbClr val="00B0F0"/>
                </a:solidFill>
                <a:latin typeface="+mn-lt"/>
              </a:rPr>
              <a:t>Pub 974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PTC Eligibility – Eligibility for Other MEC</a:t>
            </a:r>
            <a:endParaRPr lang="en-US" dirty="0"/>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254981"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34EE779-7A99-4508-B8CF-39A63AB45835}" type="slidenum">
              <a:rPr lang="en-US" altLang="en-US" smtClean="0"/>
              <a:pPr/>
              <a:t>134</a:t>
            </a:fld>
            <a:endParaRPr lang="en-US" altLang="en-US" dirty="0" smtClean="0"/>
          </a:p>
        </p:txBody>
      </p:sp>
      <p:sp>
        <p:nvSpPr>
          <p:cNvPr id="254979" name="Content Placeholder 2"/>
          <p:cNvSpPr>
            <a:spLocks noGrp="1"/>
          </p:cNvSpPr>
          <p:nvPr>
            <p:ph sz="quarter" idx="12"/>
          </p:nvPr>
        </p:nvSpPr>
        <p:spPr>
          <a:xfrm>
            <a:off x="628650" y="2133600"/>
            <a:ext cx="7869654" cy="4114800"/>
          </a:xfrm>
        </p:spPr>
        <p:txBody>
          <a:bodyPr>
            <a:normAutofit fontScale="85000" lnSpcReduction="20000"/>
          </a:bodyPr>
          <a:lstStyle/>
          <a:p>
            <a:r>
              <a:rPr lang="en-US" altLang="en-US" dirty="0" smtClean="0"/>
              <a:t>Can get PTC even though covered by</a:t>
            </a:r>
          </a:p>
          <a:p>
            <a:pPr lvl="1"/>
            <a:r>
              <a:rPr lang="en-US" altLang="en-US" dirty="0" smtClean="0"/>
              <a:t>Limited coverage Medicaid</a:t>
            </a:r>
          </a:p>
          <a:p>
            <a:pPr lvl="1"/>
            <a:r>
              <a:rPr lang="en-US" altLang="en-US" dirty="0" smtClean="0"/>
              <a:t>AmeriCorps or AfterCorps (for returning Peace Corps)</a:t>
            </a:r>
          </a:p>
          <a:p>
            <a:pPr lvl="1"/>
            <a:r>
              <a:rPr lang="en-US" altLang="en-US" dirty="0" smtClean="0"/>
              <a:t>Other coverage that is not MEC</a:t>
            </a:r>
          </a:p>
          <a:p>
            <a:r>
              <a:rPr lang="en-US" altLang="en-US" dirty="0" smtClean="0"/>
              <a:t>Note: ESI that is unaffordable or does not provide minimum value but is taken anyway is considered MEC for PTC purposes</a:t>
            </a: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PTC Eligibility</a:t>
            </a:r>
            <a:endParaRPr lang="en-US" dirty="0"/>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254981"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34EE779-7A99-4508-B8CF-39A63AB45835}" type="slidenum">
              <a:rPr lang="en-US" altLang="en-US" smtClean="0"/>
              <a:pPr/>
              <a:t>135</a:t>
            </a:fld>
            <a:endParaRPr lang="en-US" altLang="en-US" dirty="0" smtClean="0"/>
          </a:p>
        </p:txBody>
      </p:sp>
      <p:sp>
        <p:nvSpPr>
          <p:cNvPr id="254979" name="Content Placeholder 2"/>
          <p:cNvSpPr>
            <a:spLocks noGrp="1"/>
          </p:cNvSpPr>
          <p:nvPr>
            <p:ph sz="quarter" idx="12"/>
          </p:nvPr>
        </p:nvSpPr>
        <p:spPr/>
        <p:txBody>
          <a:bodyPr>
            <a:normAutofit/>
          </a:bodyPr>
          <a:lstStyle/>
          <a:p>
            <a:r>
              <a:rPr lang="en-US" altLang="en-US" dirty="0" smtClean="0"/>
              <a:t>If marketplace has granted APTC, persons listed on Form 1095-A are eligible for PTC</a:t>
            </a:r>
          </a:p>
          <a:p>
            <a:r>
              <a:rPr lang="en-US" altLang="en-US" dirty="0" smtClean="0"/>
              <a:t>We do not second guess!</a:t>
            </a:r>
          </a:p>
        </p:txBody>
      </p:sp>
    </p:spTree>
    <p:extLst>
      <p:ext uri="{BB962C8B-B14F-4D97-AF65-F5344CB8AC3E}">
        <p14:creationId xmlns:p14="http://schemas.microsoft.com/office/powerpoint/2010/main" val="176024313"/>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PTC Eligibility – % of FPL</a:t>
            </a:r>
            <a:endParaRPr lang="en-US" dirty="0"/>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257029"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816D97D-C723-4B55-86EE-A535E2503A2F}" type="slidenum">
              <a:rPr lang="en-US" altLang="en-US" smtClean="0"/>
              <a:pPr/>
              <a:t>136</a:t>
            </a:fld>
            <a:endParaRPr lang="en-US" altLang="en-US" dirty="0" smtClean="0"/>
          </a:p>
        </p:txBody>
      </p:sp>
      <p:sp>
        <p:nvSpPr>
          <p:cNvPr id="3" name="Content Placeholder 2"/>
          <p:cNvSpPr>
            <a:spLocks noGrp="1"/>
          </p:cNvSpPr>
          <p:nvPr>
            <p:ph sz="quarter" idx="12"/>
          </p:nvPr>
        </p:nvSpPr>
        <p:spPr/>
        <p:txBody>
          <a:bodyPr>
            <a:normAutofit fontScale="85000" lnSpcReduction="20000"/>
          </a:bodyPr>
          <a:lstStyle/>
          <a:p>
            <a:r>
              <a:rPr lang="en-US" altLang="en-US" dirty="0" smtClean="0"/>
              <a:t>Household MAGI of at least 100% and less than 401% of FPL</a:t>
            </a:r>
          </a:p>
          <a:p>
            <a:r>
              <a:rPr lang="en-US" altLang="en-US" dirty="0" smtClean="0"/>
              <a:t>Exceptions</a:t>
            </a:r>
          </a:p>
          <a:p>
            <a:pPr lvl="1"/>
            <a:r>
              <a:rPr lang="en-US" altLang="en-US" dirty="0" smtClean="0"/>
              <a:t>Actual is &lt;100% AND Mkt estimated that would be in range and granted APTC</a:t>
            </a:r>
          </a:p>
          <a:p>
            <a:pPr lvl="2"/>
            <a:r>
              <a:rPr lang="en-US" altLang="en-US" dirty="0" smtClean="0"/>
              <a:t>If no APTC, exception does not apply - do not input 1095-A into TaxSlayer</a:t>
            </a:r>
          </a:p>
          <a:p>
            <a:pPr lvl="1"/>
            <a:r>
              <a:rPr lang="en-US" altLang="en-US" dirty="0" smtClean="0"/>
              <a:t>Legal immigrant ineligible for Medicaid (example, first 5 years)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PTC % of FPL: </a:t>
            </a:r>
            <a:br>
              <a:rPr lang="en-US" dirty="0" smtClean="0"/>
            </a:br>
            <a:r>
              <a:rPr lang="en-US" dirty="0" smtClean="0"/>
              <a:t>Alaska or Hawaii</a:t>
            </a:r>
            <a:endParaRPr lang="en-US" dirty="0"/>
          </a:p>
        </p:txBody>
      </p:sp>
      <p:sp>
        <p:nvSpPr>
          <p:cNvPr id="279557"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TY2016</a:t>
            </a:r>
          </a:p>
        </p:txBody>
      </p:sp>
      <p:sp>
        <p:nvSpPr>
          <p:cNvPr id="279558"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1A204DE-FF86-4D47-9FCF-162EBFAB5A44}" type="slidenum">
              <a:rPr lang="en-US" altLang="en-US" smtClean="0"/>
              <a:pPr/>
              <a:t>137</a:t>
            </a:fld>
            <a:endParaRPr lang="en-US" altLang="en-US" dirty="0" smtClean="0"/>
          </a:p>
        </p:txBody>
      </p:sp>
      <p:sp>
        <p:nvSpPr>
          <p:cNvPr id="3" name="Content Placeholder 2"/>
          <p:cNvSpPr>
            <a:spLocks noGrp="1"/>
          </p:cNvSpPr>
          <p:nvPr>
            <p:ph sz="quarter" idx="12"/>
          </p:nvPr>
        </p:nvSpPr>
        <p:spPr/>
        <p:txBody>
          <a:bodyPr/>
          <a:lstStyle/>
          <a:p>
            <a:r>
              <a:rPr lang="en-US" dirty="0" smtClean="0"/>
              <a:t>If taxpayer or spouse lived in Alaska or Hawaii during 2016</a:t>
            </a:r>
          </a:p>
          <a:p>
            <a:pPr lvl="1"/>
            <a:r>
              <a:rPr lang="en-US" dirty="0" smtClean="0"/>
              <a:t>Use higher FPL on PTC form</a:t>
            </a:r>
          </a:p>
          <a:p>
            <a:pPr lvl="1"/>
            <a:r>
              <a:rPr lang="en-US" dirty="0" smtClean="0"/>
              <a:t>Use Resident State field on Personal Information screen</a:t>
            </a:r>
            <a:endParaRPr lang="en-US"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2050" y="365125"/>
            <a:ext cx="1003300" cy="960438"/>
          </a:xfrm>
          <a:prstGeom prst="rect">
            <a:avLst/>
          </a:prstGeom>
        </p:spPr>
      </p:pic>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1609311" y="5200546"/>
            <a:ext cx="5925377" cy="743054"/>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PTC % </a:t>
            </a:r>
            <a:r>
              <a:rPr lang="en-US" dirty="0"/>
              <a:t>of FPL : </a:t>
            </a:r>
            <a:r>
              <a:rPr lang="en-US" dirty="0" smtClean="0"/>
              <a:t/>
            </a:r>
            <a:br>
              <a:rPr lang="en-US" dirty="0" smtClean="0"/>
            </a:br>
            <a:r>
              <a:rPr lang="en-US" dirty="0" smtClean="0"/>
              <a:t>Alaska or Hawaii</a:t>
            </a:r>
            <a:endParaRPr lang="en-US" dirty="0"/>
          </a:p>
        </p:txBody>
      </p:sp>
      <p:sp>
        <p:nvSpPr>
          <p:cNvPr id="279557"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TY2016</a:t>
            </a:r>
          </a:p>
        </p:txBody>
      </p:sp>
      <p:sp>
        <p:nvSpPr>
          <p:cNvPr id="279558"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1A204DE-FF86-4D47-9FCF-162EBFAB5A44}" type="slidenum">
              <a:rPr lang="en-US" altLang="en-US" smtClean="0"/>
              <a:pPr/>
              <a:t>138</a:t>
            </a:fld>
            <a:endParaRPr lang="en-US" altLang="en-US" dirty="0" smtClean="0"/>
          </a:p>
        </p:txBody>
      </p:sp>
      <p:sp>
        <p:nvSpPr>
          <p:cNvPr id="3" name="Content Placeholder 2"/>
          <p:cNvSpPr>
            <a:spLocks noGrp="1"/>
          </p:cNvSpPr>
          <p:nvPr>
            <p:ph sz="quarter" idx="12"/>
          </p:nvPr>
        </p:nvSpPr>
        <p:spPr/>
        <p:txBody>
          <a:bodyPr/>
          <a:lstStyle/>
          <a:p>
            <a:r>
              <a:rPr lang="en-US" dirty="0" smtClean="0"/>
              <a:t>Confirm on Form 8962</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1186" y="533401"/>
            <a:ext cx="1190625" cy="990600"/>
          </a:xfrm>
          <a:prstGeom prst="rect">
            <a:avLst/>
          </a:prstGeom>
        </p:spPr>
      </p:pic>
      <p:pic>
        <p:nvPicPr>
          <p:cNvPr id="6" name="Picture 5"/>
          <p:cNvPicPr>
            <a:picLocks noChangeAspect="1"/>
          </p:cNvPicPr>
          <p:nvPr/>
        </p:nvPicPr>
        <p:blipFill>
          <a:blip r:embed="rId4"/>
          <a:stretch>
            <a:fillRect/>
          </a:stretch>
        </p:blipFill>
        <p:spPr>
          <a:xfrm>
            <a:off x="213704" y="3124200"/>
            <a:ext cx="8716591" cy="1933845"/>
          </a:xfrm>
          <a:prstGeom prst="rect">
            <a:avLst/>
          </a:prstGeom>
          <a:ln>
            <a:solidFill>
              <a:schemeClr val="tx1"/>
            </a:solidFill>
          </a:ln>
        </p:spPr>
      </p:pic>
      <p:sp>
        <p:nvSpPr>
          <p:cNvPr id="11" name="Rounded Rectangle 10"/>
          <p:cNvSpPr/>
          <p:nvPr/>
        </p:nvSpPr>
        <p:spPr>
          <a:xfrm>
            <a:off x="3581400" y="4343400"/>
            <a:ext cx="3733800" cy="381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9885899"/>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PTC Eligibility – MFS</a:t>
            </a:r>
            <a:endParaRPr lang="en-US" dirty="0"/>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259077"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39A7C3A-6F10-44E6-88AA-467264924EE0}" type="slidenum">
              <a:rPr lang="en-US" altLang="en-US" smtClean="0"/>
              <a:pPr/>
              <a:t>139</a:t>
            </a:fld>
            <a:endParaRPr lang="en-US" altLang="en-US" dirty="0" smtClean="0"/>
          </a:p>
        </p:txBody>
      </p:sp>
      <p:sp>
        <p:nvSpPr>
          <p:cNvPr id="3" name="Content Placeholder 2"/>
          <p:cNvSpPr>
            <a:spLocks noGrp="1"/>
          </p:cNvSpPr>
          <p:nvPr>
            <p:ph sz="quarter" idx="12"/>
          </p:nvPr>
        </p:nvSpPr>
        <p:spPr/>
        <p:txBody>
          <a:bodyPr>
            <a:normAutofit lnSpcReduction="10000"/>
          </a:bodyPr>
          <a:lstStyle/>
          <a:p>
            <a:r>
              <a:rPr lang="en-US" altLang="en-US" dirty="0" smtClean="0"/>
              <a:t>Cannot file MFS status (HoH is ok)</a:t>
            </a:r>
          </a:p>
          <a:p>
            <a:r>
              <a:rPr lang="en-US" altLang="en-US" dirty="0" smtClean="0"/>
              <a:t>Exceptions</a:t>
            </a:r>
          </a:p>
          <a:p>
            <a:pPr lvl="1"/>
            <a:r>
              <a:rPr lang="en-US" altLang="en-US" dirty="0" smtClean="0"/>
              <a:t>Abused spouse living apart from spouse and cannot file jointly due to abuse</a:t>
            </a:r>
          </a:p>
          <a:p>
            <a:pPr lvl="1"/>
            <a:r>
              <a:rPr lang="en-US" altLang="en-US" dirty="0" smtClean="0"/>
              <a:t>Abandoned spouse unable to locate spouse after due diligence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MEC</a:t>
            </a:r>
            <a:endParaRPr lang="en-US" dirty="0"/>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41989"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1B9B67E-D2D2-4E03-A9C9-032A771F8709}" type="slidenum">
              <a:rPr lang="en-US" altLang="en-US" smtClean="0"/>
              <a:pPr/>
              <a:t>14</a:t>
            </a:fld>
            <a:endParaRPr lang="en-US" altLang="en-US" dirty="0" smtClean="0"/>
          </a:p>
        </p:txBody>
      </p:sp>
      <p:sp>
        <p:nvSpPr>
          <p:cNvPr id="3" name="Content Placeholder 2"/>
          <p:cNvSpPr>
            <a:spLocks noGrp="1"/>
          </p:cNvSpPr>
          <p:nvPr>
            <p:ph sz="quarter" idx="12"/>
          </p:nvPr>
        </p:nvSpPr>
        <p:spPr/>
        <p:txBody>
          <a:bodyPr>
            <a:normAutofit/>
          </a:bodyPr>
          <a:lstStyle/>
          <a:p>
            <a:r>
              <a:rPr lang="en-US" altLang="en-US" dirty="0" smtClean="0"/>
              <a:t>Individual market insurance </a:t>
            </a:r>
          </a:p>
          <a:p>
            <a:pPr lvl="1"/>
            <a:r>
              <a:rPr lang="en-US" altLang="en-US" dirty="0" smtClean="0"/>
              <a:t>Private or personal policy</a:t>
            </a:r>
          </a:p>
          <a:p>
            <a:pPr lvl="1"/>
            <a:r>
              <a:rPr lang="en-US" altLang="en-US" dirty="0" smtClean="0"/>
              <a:t>If purchased through the Marketplace or state exchange, it is a Marketplace policy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PTC Eligibility – MFS </a:t>
            </a:r>
            <a:br>
              <a:rPr lang="en-US" dirty="0" smtClean="0"/>
            </a:br>
            <a:r>
              <a:rPr lang="en-US" dirty="0" smtClean="0"/>
              <a:t>Exception</a:t>
            </a:r>
            <a:endParaRPr lang="en-US" dirty="0"/>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259077"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39A7C3A-6F10-44E6-88AA-467264924EE0}" type="slidenum">
              <a:rPr lang="en-US" altLang="en-US" smtClean="0"/>
              <a:pPr/>
              <a:t>140</a:t>
            </a:fld>
            <a:endParaRPr lang="en-US" altLang="en-US" dirty="0" smtClean="0"/>
          </a:p>
        </p:txBody>
      </p:sp>
      <p:sp>
        <p:nvSpPr>
          <p:cNvPr id="3" name="Content Placeholder 2"/>
          <p:cNvSpPr>
            <a:spLocks noGrp="1"/>
          </p:cNvSpPr>
          <p:nvPr>
            <p:ph sz="quarter" idx="12"/>
          </p:nvPr>
        </p:nvSpPr>
        <p:spPr/>
        <p:txBody>
          <a:bodyPr>
            <a:normAutofit/>
          </a:bodyPr>
          <a:lstStyle/>
          <a:p>
            <a:r>
              <a:rPr lang="en-US" altLang="en-US" dirty="0" smtClean="0"/>
              <a:t>TaxSlayer will ask in an MFS return</a:t>
            </a:r>
          </a:p>
          <a:p>
            <a:endParaRPr lang="en-US" altLang="en-US" dirty="0" smtClean="0"/>
          </a:p>
          <a:p>
            <a:endParaRPr lang="en-US" altLang="en-US" dirty="0" smtClean="0"/>
          </a:p>
          <a:p>
            <a:r>
              <a:rPr lang="en-US" altLang="en-US" dirty="0" smtClean="0"/>
              <a:t>Maximum is 3 years of relief</a:t>
            </a:r>
          </a:p>
          <a:p>
            <a:pPr lvl="1"/>
            <a:endParaRPr lang="en-US" altLang="en-US" dirty="0" smtClean="0"/>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628651" y="2819401"/>
            <a:ext cx="7886700" cy="1506448"/>
          </a:xfrm>
          <a:prstGeom prst="rect">
            <a:avLst/>
          </a:prstGeom>
          <a:ln>
            <a:solidFill>
              <a:schemeClr val="tx1"/>
            </a:solidFill>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42736" y="515575"/>
            <a:ext cx="975251" cy="932225"/>
          </a:xfrm>
          <a:prstGeom prst="rect">
            <a:avLst/>
          </a:prstGeom>
        </p:spPr>
      </p:pic>
    </p:spTree>
    <p:extLst>
      <p:ext uri="{BB962C8B-B14F-4D97-AF65-F5344CB8AC3E}">
        <p14:creationId xmlns:p14="http://schemas.microsoft.com/office/powerpoint/2010/main" val="41293968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PTC Eligibility – MFS </a:t>
            </a:r>
            <a:br>
              <a:rPr lang="en-US" dirty="0" smtClean="0"/>
            </a:br>
            <a:r>
              <a:rPr lang="en-US" dirty="0" smtClean="0"/>
              <a:t>Exception</a:t>
            </a:r>
            <a:endParaRPr lang="en-US" dirty="0"/>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259077"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39A7C3A-6F10-44E6-88AA-467264924EE0}" type="slidenum">
              <a:rPr lang="en-US" altLang="en-US" smtClean="0"/>
              <a:pPr/>
              <a:t>141</a:t>
            </a:fld>
            <a:endParaRPr lang="en-US" altLang="en-US" dirty="0" smtClean="0"/>
          </a:p>
        </p:txBody>
      </p:sp>
      <p:sp>
        <p:nvSpPr>
          <p:cNvPr id="3" name="Content Placeholder 2"/>
          <p:cNvSpPr>
            <a:spLocks noGrp="1"/>
          </p:cNvSpPr>
          <p:nvPr>
            <p:ph sz="quarter" idx="12"/>
          </p:nvPr>
        </p:nvSpPr>
        <p:spPr/>
        <p:txBody>
          <a:bodyPr>
            <a:normAutofit/>
          </a:bodyPr>
          <a:lstStyle/>
          <a:p>
            <a:r>
              <a:rPr lang="en-US" altLang="en-US" dirty="0" smtClean="0"/>
              <a:t>Confirm exception is checked on top of Form 8962</a:t>
            </a:r>
          </a:p>
          <a:p>
            <a:endParaRPr lang="en-US" altLang="en-US" dirty="0" smtClean="0"/>
          </a:p>
          <a:p>
            <a:endParaRPr lang="en-US" altLang="en-US" dirty="0" smtClean="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789" y="457200"/>
            <a:ext cx="1295211" cy="1077616"/>
          </a:xfrm>
          <a:prstGeom prst="rect">
            <a:avLst/>
          </a:prstGeom>
        </p:spPr>
      </p:pic>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628650" y="3581294"/>
            <a:ext cx="8225793" cy="457306"/>
          </a:xfrm>
          <a:prstGeom prst="rect">
            <a:avLst/>
          </a:prstGeom>
          <a:ln>
            <a:solidFill>
              <a:schemeClr val="tx1"/>
            </a:solidFill>
          </a:ln>
        </p:spPr>
      </p:pic>
      <p:sp>
        <p:nvSpPr>
          <p:cNvPr id="11" name="Rounded Rectangle 10"/>
          <p:cNvSpPr/>
          <p:nvPr/>
        </p:nvSpPr>
        <p:spPr>
          <a:xfrm>
            <a:off x="8534400" y="3657600"/>
            <a:ext cx="304800" cy="3048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77752400"/>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PTC Eligibility – Family Glitch</a:t>
            </a:r>
            <a:endParaRPr lang="en-US" dirty="0"/>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261125"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3255A01-A23C-4886-9843-5AF64FE23B9A}" type="slidenum">
              <a:rPr lang="en-US" altLang="en-US" smtClean="0"/>
              <a:pPr/>
              <a:t>142</a:t>
            </a:fld>
            <a:endParaRPr lang="en-US" altLang="en-US" dirty="0" smtClean="0"/>
          </a:p>
        </p:txBody>
      </p:sp>
      <p:sp>
        <p:nvSpPr>
          <p:cNvPr id="261123" name="Content Placeholder 2"/>
          <p:cNvSpPr>
            <a:spLocks noGrp="1"/>
          </p:cNvSpPr>
          <p:nvPr>
            <p:ph sz="quarter" idx="12"/>
          </p:nvPr>
        </p:nvSpPr>
        <p:spPr/>
        <p:txBody>
          <a:bodyPr>
            <a:normAutofit fontScale="77500" lnSpcReduction="20000"/>
          </a:bodyPr>
          <a:lstStyle/>
          <a:p>
            <a:r>
              <a:rPr lang="en-US" altLang="en-US" dirty="0" smtClean="0"/>
              <a:t>An employee’s tax family member is ineligible for PTCs if member is offered coverage and self-only coverage is affordable – example:</a:t>
            </a:r>
          </a:p>
          <a:p>
            <a:pPr lvl="1"/>
            <a:endParaRPr lang="en-US" altLang="en-US" sz="5700" dirty="0" smtClean="0"/>
          </a:p>
          <a:p>
            <a:pPr lvl="1"/>
            <a:endParaRPr lang="en-US" altLang="en-US" dirty="0" smtClean="0"/>
          </a:p>
          <a:p>
            <a:pPr lvl="1"/>
            <a:r>
              <a:rPr lang="en-US" altLang="en-US" dirty="0" smtClean="0"/>
              <a:t>Employee coverage is affordable, so children in the tax family are ineligible for PTC</a:t>
            </a:r>
          </a:p>
          <a:p>
            <a:pPr lvl="1"/>
            <a:r>
              <a:rPr lang="en-US" altLang="en-US" dirty="0" smtClean="0"/>
              <a:t>If no spousal ESI offer, spouse is eligible for PTC</a:t>
            </a:r>
          </a:p>
          <a:p>
            <a:endParaRPr lang="en-US" altLang="en-US" dirty="0" smtClean="0"/>
          </a:p>
        </p:txBody>
      </p:sp>
      <p:sp>
        <p:nvSpPr>
          <p:cNvPr id="11" name="TextBox 10"/>
          <p:cNvSpPr txBox="1"/>
          <p:nvPr/>
        </p:nvSpPr>
        <p:spPr>
          <a:xfrm>
            <a:off x="990600" y="3405187"/>
            <a:ext cx="3352800" cy="862013"/>
          </a:xfrm>
          <a:prstGeom prst="rect">
            <a:avLst/>
          </a:prstGeom>
          <a:noFill/>
          <a:ln w="12700">
            <a:solidFill>
              <a:schemeClr val="accent2">
                <a:lumMod val="50000"/>
              </a:schemeClr>
            </a:solidFill>
          </a:ln>
        </p:spPr>
        <p:txBody>
          <a:bodyPr wrap="square" lIns="0" tIns="0" rIns="0" bIns="0">
            <a:spAutoFit/>
          </a:bodyPr>
          <a:lstStyle>
            <a:lvl1pPr marL="342900" indent="-342900">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lvl="1" algn="ctr">
              <a:defRPr/>
            </a:pPr>
            <a:r>
              <a:rPr lang="en-US" altLang="en-US" sz="2800" b="1" dirty="0" smtClean="0">
                <a:solidFill>
                  <a:schemeClr val="accent2">
                    <a:lumMod val="50000"/>
                  </a:schemeClr>
                </a:solidFill>
              </a:rPr>
              <a:t>Employee-only offer at 6% of income</a:t>
            </a:r>
          </a:p>
        </p:txBody>
      </p:sp>
      <p:sp>
        <p:nvSpPr>
          <p:cNvPr id="12" name="TextBox 11"/>
          <p:cNvSpPr txBox="1"/>
          <p:nvPr/>
        </p:nvSpPr>
        <p:spPr>
          <a:xfrm>
            <a:off x="4800600" y="3405426"/>
            <a:ext cx="3545304" cy="861774"/>
          </a:xfrm>
          <a:prstGeom prst="rect">
            <a:avLst/>
          </a:prstGeom>
          <a:noFill/>
          <a:ln w="12700">
            <a:solidFill>
              <a:schemeClr val="accent2">
                <a:lumMod val="50000"/>
              </a:schemeClr>
            </a:solidFill>
          </a:ln>
        </p:spPr>
        <p:txBody>
          <a:bodyPr wrap="square" lIns="0" tIns="0" rIns="0" bIns="0">
            <a:spAutoFit/>
          </a:bodyPr>
          <a:lstStyle/>
          <a:p>
            <a:pPr indent="-111125" algn="ctr">
              <a:spcBef>
                <a:spcPts val="600"/>
              </a:spcBef>
              <a:defRPr/>
            </a:pPr>
            <a:r>
              <a:rPr lang="en-US" altLang="en-US" sz="2800" b="1" dirty="0">
                <a:solidFill>
                  <a:schemeClr val="accent2">
                    <a:lumMod val="50000"/>
                  </a:schemeClr>
                </a:solidFill>
              </a:rPr>
              <a:t>Employee and children offer at 10% of income</a:t>
            </a:r>
          </a:p>
        </p:txBody>
      </p:sp>
      <p:sp>
        <p:nvSpPr>
          <p:cNvPr id="8" name="TextBox 7"/>
          <p:cNvSpPr txBox="1"/>
          <p:nvPr/>
        </p:nvSpPr>
        <p:spPr>
          <a:xfrm>
            <a:off x="7226808" y="1294320"/>
            <a:ext cx="1247775" cy="369888"/>
          </a:xfrm>
          <a:prstGeom prst="rect">
            <a:avLst/>
          </a:prstGeom>
          <a:noFill/>
          <a:ln w="19050">
            <a:solidFill>
              <a:srgbClr val="00B0F0"/>
            </a:solidFill>
          </a:ln>
        </p:spPr>
        <p:txBody>
          <a:bodyPr>
            <a:spAutoFit/>
          </a:bodyPr>
          <a:lstStyle/>
          <a:p>
            <a:pPr algn="ctr" eaLnBrk="1" fontAlgn="auto" hangingPunct="1">
              <a:spcBef>
                <a:spcPts val="0"/>
              </a:spcBef>
              <a:spcAft>
                <a:spcPts val="0"/>
              </a:spcAft>
              <a:defRPr/>
            </a:pPr>
            <a:r>
              <a:rPr lang="en-US" b="1" dirty="0">
                <a:solidFill>
                  <a:srgbClr val="00B0F0"/>
                </a:solidFill>
                <a:latin typeface="+mn-lt"/>
              </a:rPr>
              <a:t>Pub 974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112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11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PTC Eligibility</a:t>
            </a:r>
            <a:endParaRPr lang="en-US" dirty="0"/>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254981"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34EE779-7A99-4508-B8CF-39A63AB45835}" type="slidenum">
              <a:rPr lang="en-US" altLang="en-US" smtClean="0"/>
              <a:pPr/>
              <a:t>143</a:t>
            </a:fld>
            <a:endParaRPr lang="en-US" altLang="en-US" dirty="0" smtClean="0"/>
          </a:p>
        </p:txBody>
      </p:sp>
      <p:sp>
        <p:nvSpPr>
          <p:cNvPr id="254979" name="Content Placeholder 2"/>
          <p:cNvSpPr>
            <a:spLocks noGrp="1"/>
          </p:cNvSpPr>
          <p:nvPr>
            <p:ph sz="quarter" idx="12"/>
          </p:nvPr>
        </p:nvSpPr>
        <p:spPr/>
        <p:txBody>
          <a:bodyPr>
            <a:normAutofit lnSpcReduction="10000"/>
          </a:bodyPr>
          <a:lstStyle/>
          <a:p>
            <a:r>
              <a:rPr lang="en-US" altLang="en-US" dirty="0" smtClean="0"/>
              <a:t>If marketplace has granted APTC, persons listed on Form 1095-A are eligible for PTC</a:t>
            </a:r>
          </a:p>
          <a:p>
            <a:r>
              <a:rPr lang="en-US" altLang="en-US" dirty="0" smtClean="0"/>
              <a:t>We do not second guess!</a:t>
            </a:r>
          </a:p>
          <a:p>
            <a:r>
              <a:rPr lang="en-US" altLang="en-US" dirty="0" smtClean="0"/>
              <a:t>We compute </a:t>
            </a:r>
            <a:r>
              <a:rPr lang="en-US" altLang="en-US" dirty="0"/>
              <a:t>the final amount of PTC based on the final </a:t>
            </a:r>
            <a:r>
              <a:rPr lang="en-US" altLang="en-US" dirty="0" smtClean="0"/>
              <a:t>2016 income</a:t>
            </a:r>
            <a:endParaRPr lang="en-US" altLang="en-US" dirty="0"/>
          </a:p>
        </p:txBody>
      </p:sp>
    </p:spTree>
    <p:extLst>
      <p:ext uri="{BB962C8B-B14F-4D97-AF65-F5344CB8AC3E}">
        <p14:creationId xmlns:p14="http://schemas.microsoft.com/office/powerpoint/2010/main" val="3531830511"/>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PTC End Result: Form 1040</a:t>
            </a:r>
            <a:endParaRPr lang="en-US" dirty="0"/>
          </a:p>
        </p:txBody>
      </p:sp>
      <p:sp>
        <p:nvSpPr>
          <p:cNvPr id="2" name="Footer Placeholder 1"/>
          <p:cNvSpPr>
            <a:spLocks noGrp="1"/>
          </p:cNvSpPr>
          <p:nvPr>
            <p:ph type="ftr" sz="quarter" idx="10"/>
          </p:nvPr>
        </p:nvSpPr>
        <p:spPr/>
        <p:txBody>
          <a:bodyPr/>
          <a:lstStyle/>
          <a:p>
            <a:r>
              <a:rPr lang="en-US" dirty="0" smtClean="0"/>
              <a:t>NTTC Training – TY2016</a:t>
            </a:r>
            <a:endParaRPr lang="en-US" dirty="0"/>
          </a:p>
        </p:txBody>
      </p:sp>
      <p:sp>
        <p:nvSpPr>
          <p:cNvPr id="265221" name="Slide Number Placeholder 2"/>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965D61E-6F9A-4747-8EC2-678321641748}" type="slidenum">
              <a:rPr lang="en-US" altLang="en-US" smtClean="0"/>
              <a:pPr/>
              <a:t>144</a:t>
            </a:fld>
            <a:endParaRPr lang="en-US" altLang="en-US" dirty="0" smtClean="0"/>
          </a:p>
        </p:txBody>
      </p:sp>
      <p:sp>
        <p:nvSpPr>
          <p:cNvPr id="16" name="Content Placeholder 15"/>
          <p:cNvSpPr>
            <a:spLocks noGrp="1"/>
          </p:cNvSpPr>
          <p:nvPr>
            <p:ph sz="quarter" idx="12"/>
          </p:nvPr>
        </p:nvSpPr>
        <p:spPr/>
        <p:txBody>
          <a:bodyPr/>
          <a:lstStyle/>
          <a:p>
            <a:r>
              <a:rPr lang="en-US" altLang="en-US" dirty="0" smtClean="0"/>
              <a:t>Repay excess credit – line 46</a:t>
            </a:r>
          </a:p>
          <a:p>
            <a:endParaRPr lang="en-US" altLang="en-US" dirty="0" smtClean="0"/>
          </a:p>
          <a:p>
            <a:endParaRPr lang="en-US" altLang="en-US" sz="1800" dirty="0" smtClean="0"/>
          </a:p>
          <a:p>
            <a:pPr marL="0" indent="0">
              <a:buNone/>
            </a:pPr>
            <a:r>
              <a:rPr lang="en-US" altLang="en-US" dirty="0" smtClean="0"/>
              <a:t>or claim more credit – line 69</a:t>
            </a:r>
          </a:p>
          <a:p>
            <a:endParaRPr lang="en-US" altLang="en-US" dirty="0" smtClean="0"/>
          </a:p>
        </p:txBody>
      </p:sp>
      <p:grpSp>
        <p:nvGrpSpPr>
          <p:cNvPr id="15" name="Group 14"/>
          <p:cNvGrpSpPr>
            <a:grpSpLocks/>
          </p:cNvGrpSpPr>
          <p:nvPr/>
        </p:nvGrpSpPr>
        <p:grpSpPr bwMode="auto">
          <a:xfrm>
            <a:off x="180975" y="2836862"/>
            <a:ext cx="8785225" cy="1125538"/>
            <a:chOff x="181626" y="4436884"/>
            <a:chExt cx="8784273" cy="1125716"/>
          </a:xfrm>
        </p:grpSpPr>
        <p:pic>
          <p:nvPicPr>
            <p:cNvPr id="265226" name="Pictur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626" y="4436884"/>
              <a:ext cx="8784273" cy="112571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 name="Rectangle 19"/>
            <p:cNvSpPr/>
            <p:nvPr/>
          </p:nvSpPr>
          <p:spPr>
            <a:xfrm>
              <a:off x="310200" y="4828487"/>
              <a:ext cx="8376329" cy="3032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dirty="0" smtClean="0">
                <a:solidFill>
                  <a:srgbClr val="FFFFFF"/>
                </a:solidFill>
              </a:endParaRPr>
            </a:p>
          </p:txBody>
        </p:sp>
      </p:grpSp>
      <p:grpSp>
        <p:nvGrpSpPr>
          <p:cNvPr id="21" name="Group 20"/>
          <p:cNvGrpSpPr>
            <a:grpSpLocks/>
          </p:cNvGrpSpPr>
          <p:nvPr/>
        </p:nvGrpSpPr>
        <p:grpSpPr bwMode="auto">
          <a:xfrm>
            <a:off x="198438" y="4800600"/>
            <a:ext cx="8858250" cy="1011238"/>
            <a:chOff x="198207" y="5438380"/>
            <a:chExt cx="8858250" cy="1010796"/>
          </a:xfrm>
        </p:grpSpPr>
        <p:pic>
          <p:nvPicPr>
            <p:cNvPr id="265224" name="Picture 2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8207" y="5438380"/>
              <a:ext cx="8858250" cy="101079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3" name="Rectangle 22"/>
            <p:cNvSpPr/>
            <p:nvPr/>
          </p:nvSpPr>
          <p:spPr>
            <a:xfrm>
              <a:off x="352194" y="5638318"/>
              <a:ext cx="8334375" cy="2951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dirty="0" smtClean="0">
                <a:solidFill>
                  <a:srgbClr val="FFFFFF"/>
                </a:solidFill>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Calculation of PTC</a:t>
            </a:r>
            <a:endParaRPr lang="en-US" dirty="0"/>
          </a:p>
        </p:txBody>
      </p:sp>
      <p:sp>
        <p:nvSpPr>
          <p:cNvPr id="267268" name="Footer Placeholder 4"/>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TY2016</a:t>
            </a:r>
          </a:p>
        </p:txBody>
      </p:sp>
      <p:sp>
        <p:nvSpPr>
          <p:cNvPr id="267269" name="Slide Number Placeholder 3"/>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7DE596C-D394-4C38-BA0C-772CE5C87A10}" type="slidenum">
              <a:rPr lang="en-US" altLang="en-US" smtClean="0"/>
              <a:pPr/>
              <a:t>145</a:t>
            </a:fld>
            <a:endParaRPr lang="en-US" altLang="en-US" dirty="0" smtClean="0"/>
          </a:p>
        </p:txBody>
      </p:sp>
      <p:sp>
        <p:nvSpPr>
          <p:cNvPr id="3" name="Content Placeholder 2"/>
          <p:cNvSpPr>
            <a:spLocks noGrp="1"/>
          </p:cNvSpPr>
          <p:nvPr>
            <p:ph sz="quarter" idx="12"/>
          </p:nvPr>
        </p:nvSpPr>
        <p:spPr>
          <a:xfrm>
            <a:off x="628650" y="2133600"/>
            <a:ext cx="7869654" cy="4038600"/>
          </a:xfrm>
        </p:spPr>
        <p:txBody>
          <a:bodyPr>
            <a:normAutofit fontScale="92500" lnSpcReduction="20000"/>
          </a:bodyPr>
          <a:lstStyle/>
          <a:p>
            <a:r>
              <a:rPr lang="en-US" altLang="en-US" dirty="0" smtClean="0"/>
              <a:t>Final amount of PTC is computed on Form 8962</a:t>
            </a:r>
          </a:p>
          <a:p>
            <a:pPr lvl="1"/>
            <a:r>
              <a:rPr lang="en-US" altLang="en-US" dirty="0" smtClean="0"/>
              <a:t>Need Form 1095-A</a:t>
            </a:r>
          </a:p>
          <a:p>
            <a:pPr lvl="2"/>
            <a:r>
              <a:rPr lang="en-US" altLang="en-US" dirty="0" smtClean="0"/>
              <a:t>Monthly premium amount</a:t>
            </a:r>
          </a:p>
          <a:p>
            <a:pPr lvl="2"/>
            <a:r>
              <a:rPr lang="en-US" altLang="en-US" dirty="0" smtClean="0"/>
              <a:t>SLCSP (second lowest cost silver plan)</a:t>
            </a:r>
          </a:p>
          <a:p>
            <a:pPr lvl="2"/>
            <a:r>
              <a:rPr lang="en-US" altLang="en-US" dirty="0" smtClean="0"/>
              <a:t>APTC </a:t>
            </a:r>
          </a:p>
          <a:p>
            <a:r>
              <a:rPr lang="en-US" altLang="en-US" dirty="0" smtClean="0"/>
              <a:t>Need household income</a:t>
            </a:r>
          </a:p>
          <a:p>
            <a:r>
              <a:rPr lang="en-US" altLang="en-US" dirty="0" smtClean="0"/>
              <a:t>TaxSlayer then computes the credit</a:t>
            </a:r>
          </a:p>
          <a:p>
            <a:endParaRPr lang="en-US" altLang="en-US" dirty="0" smtClean="0"/>
          </a:p>
        </p:txBody>
      </p:sp>
      <p:sp>
        <p:nvSpPr>
          <p:cNvPr id="6" name="TextBox 5"/>
          <p:cNvSpPr txBox="1"/>
          <p:nvPr/>
        </p:nvSpPr>
        <p:spPr>
          <a:xfrm>
            <a:off x="6477000" y="1232570"/>
            <a:ext cx="1857375" cy="369888"/>
          </a:xfrm>
          <a:prstGeom prst="rect">
            <a:avLst/>
          </a:prstGeom>
          <a:noFill/>
          <a:ln w="19050">
            <a:solidFill>
              <a:srgbClr val="00B0F0"/>
            </a:solidFill>
          </a:ln>
        </p:spPr>
        <p:txBody>
          <a:bodyPr>
            <a:spAutoFit/>
          </a:bodyPr>
          <a:lstStyle/>
          <a:p>
            <a:pPr algn="ctr" eaLnBrk="1" fontAlgn="auto" hangingPunct="1">
              <a:spcBef>
                <a:spcPts val="0"/>
              </a:spcBef>
              <a:spcAft>
                <a:spcPts val="0"/>
              </a:spcAft>
              <a:defRPr/>
            </a:pPr>
            <a:r>
              <a:rPr lang="en-US" b="1" dirty="0">
                <a:solidFill>
                  <a:srgbClr val="00B0F0"/>
                </a:solidFill>
                <a:latin typeface="+mn-lt"/>
              </a:rPr>
              <a:t>Pub 4012 </a:t>
            </a:r>
            <a:r>
              <a:rPr lang="en-US" b="1" dirty="0" smtClean="0">
                <a:solidFill>
                  <a:srgbClr val="00B0F0"/>
                </a:solidFill>
                <a:latin typeface="+mn-lt"/>
              </a:rPr>
              <a:t>ACA-14</a:t>
            </a:r>
            <a:endParaRPr lang="en-US" b="1" dirty="0">
              <a:solidFill>
                <a:srgbClr val="00B0F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1095-A</a:t>
            </a:r>
            <a:endParaRPr lang="en-US" dirty="0"/>
          </a:p>
        </p:txBody>
      </p:sp>
      <p:sp>
        <p:nvSpPr>
          <p:cNvPr id="269316" name="Footer Placeholder 4"/>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TY2016</a:t>
            </a:r>
          </a:p>
        </p:txBody>
      </p:sp>
      <p:sp>
        <p:nvSpPr>
          <p:cNvPr id="269317" name="Slide Number Placeholder 3"/>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4DA957D-03E4-492A-8EA6-CF7C86A61909}" type="slidenum">
              <a:rPr lang="en-US" altLang="en-US" smtClean="0"/>
              <a:pPr/>
              <a:t>146</a:t>
            </a:fld>
            <a:endParaRPr lang="en-US" altLang="en-US" dirty="0" smtClean="0"/>
          </a:p>
        </p:txBody>
      </p:sp>
      <p:sp>
        <p:nvSpPr>
          <p:cNvPr id="269315" name="Content Placeholder 2"/>
          <p:cNvSpPr>
            <a:spLocks noGrp="1"/>
          </p:cNvSpPr>
          <p:nvPr>
            <p:ph sz="quarter" idx="12"/>
          </p:nvPr>
        </p:nvSpPr>
        <p:spPr>
          <a:xfrm>
            <a:off x="628650" y="2092573"/>
            <a:ext cx="7600950" cy="4384427"/>
          </a:xfrm>
        </p:spPr>
        <p:txBody>
          <a:bodyPr>
            <a:normAutofit fontScale="85000" lnSpcReduction="20000"/>
          </a:bodyPr>
          <a:lstStyle/>
          <a:p>
            <a:r>
              <a:rPr lang="en-US" altLang="en-US" dirty="0" smtClean="0"/>
              <a:t>1095-A Void box checked</a:t>
            </a:r>
          </a:p>
          <a:p>
            <a:pPr lvl="1"/>
            <a:r>
              <a:rPr lang="en-US" altLang="en-US" dirty="0" smtClean="0"/>
              <a:t>It is voiding a previously issued 1095-A</a:t>
            </a:r>
          </a:p>
          <a:p>
            <a:pPr lvl="1"/>
            <a:r>
              <a:rPr lang="en-US" altLang="en-US" dirty="0" smtClean="0"/>
              <a:t>Do not use the voided 1095-A nor the 1095-A previously received</a:t>
            </a:r>
          </a:p>
          <a:p>
            <a:r>
              <a:rPr lang="en-US" altLang="en-US" dirty="0" smtClean="0"/>
              <a:t>1095-A Corrected box checked: use the 1095-A that is marked corrected</a:t>
            </a:r>
          </a:p>
          <a:p>
            <a:r>
              <a:rPr lang="en-US" altLang="en-US" dirty="0" smtClean="0"/>
              <a:t>If another taxpayer enrolled someone in TP’s tax family, need a copy of that 1095-A</a:t>
            </a:r>
          </a:p>
        </p:txBody>
      </p:sp>
      <p:pic>
        <p:nvPicPr>
          <p:cNvPr id="26931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5163" y="4333875"/>
            <a:ext cx="13906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9319"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57913" y="2133600"/>
            <a:ext cx="8572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931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93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93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determines the amount of PTC?</a:t>
            </a:r>
            <a:endParaRPr lang="en-US" dirty="0"/>
          </a:p>
        </p:txBody>
      </p:sp>
      <p:sp>
        <p:nvSpPr>
          <p:cNvPr id="271365" name="Footer Placeholder 4"/>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TY2016</a:t>
            </a:r>
          </a:p>
        </p:txBody>
      </p:sp>
      <p:sp>
        <p:nvSpPr>
          <p:cNvPr id="271364" name="Slide Number Placeholder 3"/>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CBE13E1-5431-4567-8016-4747363B7394}" type="slidenum">
              <a:rPr lang="en-US" altLang="en-US" smtClean="0"/>
              <a:pPr/>
              <a:t>147</a:t>
            </a:fld>
            <a:endParaRPr lang="en-US" altLang="en-US" dirty="0" smtClean="0"/>
          </a:p>
        </p:txBody>
      </p:sp>
      <p:sp>
        <p:nvSpPr>
          <p:cNvPr id="3" name="Content Placeholder 2"/>
          <p:cNvSpPr>
            <a:spLocks noGrp="1"/>
          </p:cNvSpPr>
          <p:nvPr>
            <p:ph sz="quarter" idx="12"/>
          </p:nvPr>
        </p:nvSpPr>
        <p:spPr/>
        <p:txBody>
          <a:bodyPr>
            <a:normAutofit fontScale="92500" lnSpcReduction="10000"/>
          </a:bodyPr>
          <a:lstStyle/>
          <a:p>
            <a:r>
              <a:rPr lang="en-US" altLang="en-US" dirty="0" smtClean="0"/>
              <a:t>Based on income and family size, the taxpayer’s contribution for coverage is computed (the amount they’re responsible for)</a:t>
            </a:r>
          </a:p>
          <a:p>
            <a:r>
              <a:rPr lang="en-US" altLang="en-US" dirty="0" smtClean="0"/>
              <a:t>The credit is the SLCSP less the contribution, but not to exceed the actual premium on a monthly basis</a:t>
            </a:r>
          </a:p>
          <a:p>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Household Income </a:t>
            </a:r>
            <a:br>
              <a:rPr lang="en-US" dirty="0" smtClean="0"/>
            </a:br>
            <a:r>
              <a:rPr lang="en-US" dirty="0" smtClean="0"/>
              <a:t>for PTC?</a:t>
            </a:r>
            <a:endParaRPr lang="en-US" dirty="0"/>
          </a:p>
        </p:txBody>
      </p:sp>
      <p:sp>
        <p:nvSpPr>
          <p:cNvPr id="273412"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TY2016</a:t>
            </a:r>
          </a:p>
        </p:txBody>
      </p:sp>
      <p:sp>
        <p:nvSpPr>
          <p:cNvPr id="273413"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6E80CD9-21D4-4EB7-BEE3-C52BA8496CB2}" type="slidenum">
              <a:rPr lang="en-US" altLang="en-US" smtClean="0"/>
              <a:pPr/>
              <a:t>148</a:t>
            </a:fld>
            <a:endParaRPr lang="en-US" altLang="en-US" dirty="0" smtClean="0"/>
          </a:p>
        </p:txBody>
      </p:sp>
      <p:sp>
        <p:nvSpPr>
          <p:cNvPr id="3" name="Content Placeholder 2"/>
          <p:cNvSpPr>
            <a:spLocks noGrp="1"/>
          </p:cNvSpPr>
          <p:nvPr>
            <p:ph sz="quarter" idx="12"/>
          </p:nvPr>
        </p:nvSpPr>
        <p:spPr/>
        <p:txBody>
          <a:bodyPr>
            <a:normAutofit fontScale="85000" lnSpcReduction="10000"/>
          </a:bodyPr>
          <a:lstStyle/>
          <a:p>
            <a:r>
              <a:rPr lang="en-US" altLang="en-US" dirty="0" smtClean="0"/>
              <a:t>MAGI for the taxpayer (and spouse if MFJ) </a:t>
            </a:r>
          </a:p>
          <a:p>
            <a:r>
              <a:rPr lang="en-US" altLang="en-US" dirty="0" smtClean="0"/>
              <a:t>Plus</a:t>
            </a:r>
          </a:p>
          <a:p>
            <a:pPr lvl="1"/>
            <a:r>
              <a:rPr lang="en-US" altLang="en-US" dirty="0" smtClean="0"/>
              <a:t>MAGI of any individual claimed as a dependent and who is required to file a federal income tax return due to gross income</a:t>
            </a:r>
          </a:p>
          <a:p>
            <a:r>
              <a:rPr lang="en-US" altLang="en-US" dirty="0" smtClean="0"/>
              <a:t>Having to file for self-employment tax does not count!</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7110" y="382249"/>
            <a:ext cx="1498239" cy="938552"/>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85800" y="2631826"/>
            <a:ext cx="3810000" cy="2930774"/>
          </a:xfrm>
        </p:spPr>
        <p:txBody>
          <a:bodyPr>
            <a:normAutofit fontScale="92500" lnSpcReduction="10000"/>
          </a:bodyPr>
          <a:lstStyle/>
          <a:p>
            <a:pPr marL="0" indent="0" algn="ctr">
              <a:buNone/>
            </a:pPr>
            <a:r>
              <a:rPr lang="en-US" altLang="en-US" u="sng" dirty="0" smtClean="0"/>
              <a:t>PTC</a:t>
            </a:r>
            <a:endParaRPr lang="en-US" altLang="en-US" u="sng" dirty="0"/>
          </a:p>
          <a:p>
            <a:r>
              <a:rPr lang="en-US" altLang="en-US" dirty="0" smtClean="0"/>
              <a:t>Tax-exempt interest</a:t>
            </a:r>
          </a:p>
          <a:p>
            <a:r>
              <a:rPr lang="en-US" altLang="en-US" dirty="0" smtClean="0"/>
              <a:t>Untaxed Social Security benefits*</a:t>
            </a:r>
          </a:p>
          <a:p>
            <a:r>
              <a:rPr lang="en-US" altLang="en-US" dirty="0" smtClean="0"/>
              <a:t>Untaxed foreign earned income**</a:t>
            </a:r>
          </a:p>
        </p:txBody>
      </p:sp>
      <p:sp>
        <p:nvSpPr>
          <p:cNvPr id="6" name="Content Placeholder 5"/>
          <p:cNvSpPr>
            <a:spLocks noGrp="1"/>
          </p:cNvSpPr>
          <p:nvPr>
            <p:ph sz="quarter" idx="4"/>
          </p:nvPr>
        </p:nvSpPr>
        <p:spPr>
          <a:xfrm>
            <a:off x="4648200" y="2667000"/>
            <a:ext cx="3810000" cy="2881561"/>
          </a:xfrm>
        </p:spPr>
        <p:txBody>
          <a:bodyPr>
            <a:normAutofit fontScale="92500" lnSpcReduction="10000"/>
          </a:bodyPr>
          <a:lstStyle/>
          <a:p>
            <a:pPr marL="0" indent="0" algn="ctr">
              <a:buNone/>
            </a:pPr>
            <a:r>
              <a:rPr lang="en-US" altLang="en-US" u="sng" dirty="0"/>
              <a:t>Exemptions/SRP </a:t>
            </a:r>
            <a:endParaRPr lang="en-US" altLang="en-US" u="sng" dirty="0" smtClean="0"/>
          </a:p>
          <a:p>
            <a:r>
              <a:rPr lang="en-US" altLang="en-US" dirty="0" smtClean="0"/>
              <a:t>Tax-exempt interest</a:t>
            </a:r>
          </a:p>
          <a:p>
            <a:endParaRPr lang="en-US" altLang="en-US" dirty="0" smtClean="0"/>
          </a:p>
          <a:p>
            <a:endParaRPr lang="en-US" altLang="en-US" sz="1900" dirty="0" smtClean="0"/>
          </a:p>
          <a:p>
            <a:r>
              <a:rPr lang="en-US" altLang="en-US" dirty="0" smtClean="0"/>
              <a:t>Untaxed foreign earned income**</a:t>
            </a:r>
          </a:p>
        </p:txBody>
      </p:sp>
      <p:sp>
        <p:nvSpPr>
          <p:cNvPr id="275465" name="Footer Placeholder 7"/>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TY2016</a:t>
            </a:r>
          </a:p>
        </p:txBody>
      </p:sp>
      <p:sp>
        <p:nvSpPr>
          <p:cNvPr id="275464" name="Slide Number Placeholder 6"/>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1764022-0858-4B14-9090-F39FC5578FEA}" type="slidenum">
              <a:rPr lang="en-US" altLang="en-US" smtClean="0"/>
              <a:pPr/>
              <a:t>149</a:t>
            </a:fld>
            <a:endParaRPr lang="en-US" altLang="en-US" dirty="0" smtClean="0"/>
          </a:p>
        </p:txBody>
      </p:sp>
      <p:sp>
        <p:nvSpPr>
          <p:cNvPr id="2" name="Title 1"/>
          <p:cNvSpPr>
            <a:spLocks noGrp="1"/>
          </p:cNvSpPr>
          <p:nvPr>
            <p:ph type="title"/>
          </p:nvPr>
        </p:nvSpPr>
        <p:spPr/>
        <p:txBody>
          <a:bodyPr/>
          <a:lstStyle/>
          <a:p>
            <a:r>
              <a:rPr lang="en-US" dirty="0" smtClean="0"/>
              <a:t>Different Definitions of MAGI</a:t>
            </a:r>
            <a:endParaRPr lang="en-US" dirty="0"/>
          </a:p>
        </p:txBody>
      </p:sp>
      <p:sp>
        <p:nvSpPr>
          <p:cNvPr id="275463" name="TextBox 8"/>
          <p:cNvSpPr txBox="1">
            <a:spLocks noChangeArrowheads="1"/>
          </p:cNvSpPr>
          <p:nvPr/>
        </p:nvSpPr>
        <p:spPr bwMode="auto">
          <a:xfrm>
            <a:off x="685800" y="1752600"/>
            <a:ext cx="7696200" cy="584200"/>
          </a:xfrm>
          <a:prstGeom prst="rect">
            <a:avLst/>
          </a:prstGeom>
          <a:solidFill>
            <a:schemeClr val="bg1"/>
          </a:solidFill>
          <a:ln w="19050">
            <a:solidFill>
              <a:schemeClr val="tx1"/>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200" b="1" dirty="0"/>
              <a:t>Modified Adjusted Gross Income is AGI Plus:</a:t>
            </a:r>
          </a:p>
        </p:txBody>
      </p:sp>
      <p:sp>
        <p:nvSpPr>
          <p:cNvPr id="9" name="TextBox 8"/>
          <p:cNvSpPr txBox="1">
            <a:spLocks noChangeArrowheads="1"/>
          </p:cNvSpPr>
          <p:nvPr/>
        </p:nvSpPr>
        <p:spPr bwMode="auto">
          <a:xfrm>
            <a:off x="381000" y="5867400"/>
            <a:ext cx="7467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000" b="1" dirty="0"/>
              <a:t>** Form 2555 Lines 45 + 50; or Form 2555-EZ Line 18</a:t>
            </a:r>
          </a:p>
        </p:txBody>
      </p:sp>
      <p:sp>
        <p:nvSpPr>
          <p:cNvPr id="10" name="Rounded Rectangle 9"/>
          <p:cNvSpPr/>
          <p:nvPr/>
        </p:nvSpPr>
        <p:spPr>
          <a:xfrm>
            <a:off x="685800" y="3657600"/>
            <a:ext cx="3429000" cy="914400"/>
          </a:xfrm>
          <a:prstGeom prst="roundRect">
            <a:avLst/>
          </a:prstGeom>
          <a:solidFill>
            <a:schemeClr val="accent2">
              <a:lumMod val="20000"/>
              <a:lumOff val="80000"/>
              <a:alpha val="27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dirty="0" smtClean="0">
              <a:solidFill>
                <a:srgbClr val="FFFFFF"/>
              </a:solidFill>
            </a:endParaRPr>
          </a:p>
        </p:txBody>
      </p:sp>
      <p:sp>
        <p:nvSpPr>
          <p:cNvPr id="12" name="TextBox 11"/>
          <p:cNvSpPr txBox="1">
            <a:spLocks noChangeArrowheads="1"/>
          </p:cNvSpPr>
          <p:nvPr/>
        </p:nvSpPr>
        <p:spPr bwMode="auto">
          <a:xfrm>
            <a:off x="381000" y="5499418"/>
            <a:ext cx="8305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000" b="1" dirty="0"/>
              <a:t>* Includes untaxed lump-sum benefits received in </a:t>
            </a:r>
            <a:r>
              <a:rPr lang="en-US" altLang="en-US" sz="2000" b="1" dirty="0" smtClean="0"/>
              <a:t>2016 </a:t>
            </a:r>
            <a:r>
              <a:rPr lang="en-US" altLang="en-US" sz="2000" b="1" dirty="0"/>
              <a:t>and untaxed tier 1 RR</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Does Taxpayer </a:t>
            </a:r>
            <a:br>
              <a:rPr lang="en-US" dirty="0" smtClean="0"/>
            </a:br>
            <a:r>
              <a:rPr lang="en-US" dirty="0" smtClean="0"/>
              <a:t>Have MEC?</a:t>
            </a:r>
            <a:endParaRPr lang="en-US" dirty="0"/>
          </a:p>
        </p:txBody>
      </p:sp>
      <p:sp>
        <p:nvSpPr>
          <p:cNvPr id="44036"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TY2016</a:t>
            </a:r>
          </a:p>
        </p:txBody>
      </p:sp>
      <p:sp>
        <p:nvSpPr>
          <p:cNvPr id="44037"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5F139B9-57DB-4D3C-BD04-4136B86988D7}" type="slidenum">
              <a:rPr lang="en-US" altLang="en-US" smtClean="0"/>
              <a:pPr/>
              <a:t>15</a:t>
            </a:fld>
            <a:endParaRPr lang="en-US" altLang="en-US" dirty="0" smtClean="0"/>
          </a:p>
        </p:txBody>
      </p:sp>
      <p:sp>
        <p:nvSpPr>
          <p:cNvPr id="3" name="Content Placeholder 2"/>
          <p:cNvSpPr>
            <a:spLocks noGrp="1"/>
          </p:cNvSpPr>
          <p:nvPr>
            <p:ph sz="quarter" idx="12"/>
          </p:nvPr>
        </p:nvSpPr>
        <p:spPr/>
        <p:txBody>
          <a:bodyPr>
            <a:normAutofit fontScale="77500" lnSpcReduction="20000"/>
          </a:bodyPr>
          <a:lstStyle/>
          <a:p>
            <a:r>
              <a:rPr lang="en-US" dirty="0" smtClean="0"/>
              <a:t>Rely on interview and on taxpayer’s good faith representation</a:t>
            </a:r>
          </a:p>
          <a:p>
            <a:r>
              <a:rPr lang="en-US" dirty="0" smtClean="0"/>
              <a:t>May be exhibited by (but don’t need to see)</a:t>
            </a:r>
          </a:p>
          <a:p>
            <a:pPr lvl="1"/>
            <a:r>
              <a:rPr lang="en-US" dirty="0" smtClean="0"/>
              <a:t>Insurance card</a:t>
            </a:r>
          </a:p>
          <a:p>
            <a:pPr lvl="1"/>
            <a:r>
              <a:rPr lang="en-US" dirty="0" smtClean="0"/>
              <a:t>Form 1095-B – Health Coverage</a:t>
            </a:r>
          </a:p>
          <a:p>
            <a:pPr lvl="1"/>
            <a:r>
              <a:rPr lang="en-US" dirty="0" smtClean="0"/>
              <a:t>Form 1095-C – Employer-provided Insurance Offer and Coverage</a:t>
            </a:r>
          </a:p>
          <a:p>
            <a:pPr lvl="1"/>
            <a:r>
              <a:rPr lang="en-US" dirty="0" smtClean="0"/>
              <a:t>Other tax forms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5296" y="365125"/>
            <a:ext cx="1530350" cy="927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Household Income for PTC</a:t>
            </a:r>
            <a:endParaRPr lang="en-US" dirty="0"/>
          </a:p>
        </p:txBody>
      </p:sp>
      <p:sp>
        <p:nvSpPr>
          <p:cNvPr id="277509"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TY2016</a:t>
            </a:r>
          </a:p>
        </p:txBody>
      </p:sp>
      <p:sp>
        <p:nvSpPr>
          <p:cNvPr id="277508"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48136F5-FB27-48F3-A399-809D55A605FA}" type="slidenum">
              <a:rPr lang="en-US" altLang="en-US" smtClean="0"/>
              <a:pPr/>
              <a:t>150</a:t>
            </a:fld>
            <a:endParaRPr lang="en-US" altLang="en-US" dirty="0" smtClean="0"/>
          </a:p>
        </p:txBody>
      </p:sp>
      <p:sp>
        <p:nvSpPr>
          <p:cNvPr id="3" name="Content Placeholder 2"/>
          <p:cNvSpPr>
            <a:spLocks noGrp="1"/>
          </p:cNvSpPr>
          <p:nvPr>
            <p:ph sz="quarter" idx="12"/>
          </p:nvPr>
        </p:nvSpPr>
        <p:spPr/>
        <p:txBody>
          <a:bodyPr>
            <a:normAutofit fontScale="92500" lnSpcReduction="10000"/>
          </a:bodyPr>
          <a:lstStyle/>
          <a:p>
            <a:r>
              <a:rPr lang="en-US" altLang="en-US" dirty="0" smtClean="0"/>
              <a:t>TaxSlayer computes the MAGI for the taxpayer</a:t>
            </a:r>
          </a:p>
          <a:p>
            <a:r>
              <a:rPr lang="en-US" altLang="en-US" dirty="0" smtClean="0"/>
              <a:t>Preparer needs to determine:</a:t>
            </a:r>
          </a:p>
          <a:p>
            <a:pPr lvl="1"/>
            <a:r>
              <a:rPr lang="en-US" altLang="en-US" dirty="0" smtClean="0"/>
              <a:t>Whether a dependent has to file a return</a:t>
            </a:r>
          </a:p>
          <a:p>
            <a:pPr lvl="1"/>
            <a:r>
              <a:rPr lang="en-US" altLang="en-US" dirty="0" smtClean="0"/>
              <a:t>If so, the amount of dependent’s MAGI for PTC purposes (including untaxed SS)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Entering 1095-A Data</a:t>
            </a:r>
            <a:endParaRPr lang="en-US" dirty="0"/>
          </a:p>
        </p:txBody>
      </p:sp>
      <p:sp>
        <p:nvSpPr>
          <p:cNvPr id="3" name="Footer Placeholder 2"/>
          <p:cNvSpPr>
            <a:spLocks noGrp="1"/>
          </p:cNvSpPr>
          <p:nvPr>
            <p:ph type="ftr" sz="quarter" idx="10"/>
          </p:nvPr>
        </p:nvSpPr>
        <p:spPr/>
        <p:txBody>
          <a:bodyPr/>
          <a:lstStyle/>
          <a:p>
            <a:pPr>
              <a:defRPr/>
            </a:pPr>
            <a:r>
              <a:rPr lang="en-US" dirty="0" smtClean="0"/>
              <a:t>NTTC Training – TY2016</a:t>
            </a:r>
            <a:endParaRPr lang="en-US" dirty="0"/>
          </a:p>
        </p:txBody>
      </p:sp>
      <p:sp>
        <p:nvSpPr>
          <p:cNvPr id="4" name="Slide Number Placeholder 3"/>
          <p:cNvSpPr>
            <a:spLocks noGrp="1"/>
          </p:cNvSpPr>
          <p:nvPr>
            <p:ph type="sldNum" sz="quarter" idx="11"/>
          </p:nvPr>
        </p:nvSpPr>
        <p:spPr/>
        <p:txBody>
          <a:bodyPr/>
          <a:lstStyle/>
          <a:p>
            <a:pPr>
              <a:defRPr/>
            </a:pPr>
            <a:fld id="{9A7DE7B2-8EA6-41E1-94BA-00496E25FD19}" type="slidenum">
              <a:rPr lang="en-US" altLang="en-US" smtClean="0"/>
              <a:pPr>
                <a:defRPr/>
              </a:pPr>
              <a:t>151</a:t>
            </a:fld>
            <a:endParaRPr lang="en-US" altLang="en-US" dirty="0"/>
          </a:p>
        </p:txBody>
      </p:sp>
      <p:sp>
        <p:nvSpPr>
          <p:cNvPr id="5" name="Content Placeholder 4"/>
          <p:cNvSpPr>
            <a:spLocks noGrp="1"/>
          </p:cNvSpPr>
          <p:nvPr>
            <p:ph sz="quarter" idx="12"/>
          </p:nvPr>
        </p:nvSpPr>
        <p:spPr/>
        <p:txBody>
          <a:bodyPr/>
          <a:lstStyle/>
          <a:p>
            <a:r>
              <a:rPr lang="en-US" dirty="0" smtClean="0"/>
              <a:t>Need 1095-A</a:t>
            </a:r>
            <a:endParaRPr lang="en-US" dirty="0"/>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389941" y="3038272"/>
            <a:ext cx="8364117" cy="1457528"/>
          </a:xfrm>
          <a:prstGeom prst="rect">
            <a:avLst/>
          </a:prstGeom>
          <a:ln>
            <a:solidFill>
              <a:schemeClr val="tx1"/>
            </a:solid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200" y="513626"/>
            <a:ext cx="1002788" cy="958547"/>
          </a:xfrm>
          <a:prstGeom prst="rect">
            <a:avLst/>
          </a:prstGeom>
        </p:spPr>
      </p:pic>
    </p:spTree>
    <p:extLst>
      <p:ext uri="{BB962C8B-B14F-4D97-AF65-F5344CB8AC3E}">
        <p14:creationId xmlns:p14="http://schemas.microsoft.com/office/powerpoint/2010/main" val="3821216259"/>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Entering 1095-A Data</a:t>
            </a:r>
            <a:endParaRPr lang="en-US" dirty="0"/>
          </a:p>
        </p:txBody>
      </p:sp>
      <p:sp>
        <p:nvSpPr>
          <p:cNvPr id="3" name="Footer Placeholder 2"/>
          <p:cNvSpPr>
            <a:spLocks noGrp="1"/>
          </p:cNvSpPr>
          <p:nvPr>
            <p:ph type="ftr" sz="quarter" idx="10"/>
          </p:nvPr>
        </p:nvSpPr>
        <p:spPr/>
        <p:txBody>
          <a:bodyPr/>
          <a:lstStyle/>
          <a:p>
            <a:pPr>
              <a:defRPr/>
            </a:pPr>
            <a:r>
              <a:rPr lang="en-US" dirty="0" smtClean="0"/>
              <a:t>NTTC Training – TY2016</a:t>
            </a:r>
            <a:endParaRPr lang="en-US" dirty="0"/>
          </a:p>
        </p:txBody>
      </p:sp>
      <p:sp>
        <p:nvSpPr>
          <p:cNvPr id="4" name="Slide Number Placeholder 3"/>
          <p:cNvSpPr>
            <a:spLocks noGrp="1"/>
          </p:cNvSpPr>
          <p:nvPr>
            <p:ph type="sldNum" sz="quarter" idx="11"/>
          </p:nvPr>
        </p:nvSpPr>
        <p:spPr/>
        <p:txBody>
          <a:bodyPr/>
          <a:lstStyle/>
          <a:p>
            <a:pPr>
              <a:defRPr/>
            </a:pPr>
            <a:fld id="{9A7DE7B2-8EA6-41E1-94BA-00496E25FD19}" type="slidenum">
              <a:rPr lang="en-US" altLang="en-US" smtClean="0"/>
              <a:pPr>
                <a:defRPr/>
              </a:pPr>
              <a:t>152</a:t>
            </a:fld>
            <a:endParaRPr lang="en-US" altLang="en-US" dirty="0"/>
          </a:p>
        </p:txBody>
      </p:sp>
      <p:sp>
        <p:nvSpPr>
          <p:cNvPr id="5" name="Content Placeholder 4"/>
          <p:cNvSpPr>
            <a:spLocks noGrp="1"/>
          </p:cNvSpPr>
          <p:nvPr>
            <p:ph sz="quarter" idx="12"/>
          </p:nvPr>
        </p:nvSpPr>
        <p:spPr/>
        <p:txBody>
          <a:bodyPr/>
          <a:lstStyle/>
          <a:p>
            <a:r>
              <a:rPr lang="en-US" dirty="0" smtClean="0"/>
              <a:t>Checking that months are the same opens annual fields</a:t>
            </a:r>
            <a:endParaRPr lang="en-US" dirty="0"/>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447099" y="3533428"/>
            <a:ext cx="8249801" cy="2486372"/>
          </a:xfrm>
          <a:prstGeom prst="rect">
            <a:avLst/>
          </a:prstGeom>
          <a:ln>
            <a:solidFill>
              <a:schemeClr val="tx1"/>
            </a:solidFill>
          </a:ln>
        </p:spPr>
      </p:pic>
    </p:spTree>
    <p:extLst>
      <p:ext uri="{BB962C8B-B14F-4D97-AF65-F5344CB8AC3E}">
        <p14:creationId xmlns:p14="http://schemas.microsoft.com/office/powerpoint/2010/main" val="2170883665"/>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Entering 1095-A Data</a:t>
            </a:r>
            <a:endParaRPr lang="en-US" dirty="0"/>
          </a:p>
        </p:txBody>
      </p:sp>
      <p:sp>
        <p:nvSpPr>
          <p:cNvPr id="3" name="Footer Placeholder 2"/>
          <p:cNvSpPr>
            <a:spLocks noGrp="1"/>
          </p:cNvSpPr>
          <p:nvPr>
            <p:ph type="ftr" sz="quarter" idx="10"/>
          </p:nvPr>
        </p:nvSpPr>
        <p:spPr/>
        <p:txBody>
          <a:bodyPr/>
          <a:lstStyle/>
          <a:p>
            <a:pPr>
              <a:defRPr/>
            </a:pPr>
            <a:r>
              <a:rPr lang="en-US" dirty="0" smtClean="0"/>
              <a:t>NTTC Training – TY2016</a:t>
            </a:r>
            <a:endParaRPr lang="en-US" dirty="0"/>
          </a:p>
        </p:txBody>
      </p:sp>
      <p:sp>
        <p:nvSpPr>
          <p:cNvPr id="4" name="Slide Number Placeholder 3"/>
          <p:cNvSpPr>
            <a:spLocks noGrp="1"/>
          </p:cNvSpPr>
          <p:nvPr>
            <p:ph type="sldNum" sz="quarter" idx="11"/>
          </p:nvPr>
        </p:nvSpPr>
        <p:spPr/>
        <p:txBody>
          <a:bodyPr/>
          <a:lstStyle/>
          <a:p>
            <a:pPr>
              <a:defRPr/>
            </a:pPr>
            <a:fld id="{9A7DE7B2-8EA6-41E1-94BA-00496E25FD19}" type="slidenum">
              <a:rPr lang="en-US" altLang="en-US" smtClean="0"/>
              <a:pPr>
                <a:defRPr/>
              </a:pPr>
              <a:t>153</a:t>
            </a:fld>
            <a:endParaRPr lang="en-US" altLang="en-US" dirty="0"/>
          </a:p>
        </p:txBody>
      </p:sp>
      <p:sp>
        <p:nvSpPr>
          <p:cNvPr id="5" name="Content Placeholder 4"/>
          <p:cNvSpPr>
            <a:spLocks noGrp="1"/>
          </p:cNvSpPr>
          <p:nvPr>
            <p:ph sz="quarter" idx="12"/>
          </p:nvPr>
        </p:nvSpPr>
        <p:spPr/>
        <p:txBody>
          <a:bodyPr/>
          <a:lstStyle/>
          <a:p>
            <a:r>
              <a:rPr lang="en-US" dirty="0" smtClean="0"/>
              <a:t>Checking that months are different opens monthly fields</a:t>
            </a:r>
            <a:endParaRPr lang="en-US" dirty="0"/>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413757" y="3419133"/>
            <a:ext cx="8316486" cy="2448267"/>
          </a:xfrm>
          <a:prstGeom prst="rect">
            <a:avLst/>
          </a:prstGeom>
          <a:ln>
            <a:solidFill>
              <a:schemeClr val="tx1"/>
            </a:solidFill>
          </a:ln>
        </p:spPr>
      </p:pic>
    </p:spTree>
    <p:extLst>
      <p:ext uri="{BB962C8B-B14F-4D97-AF65-F5344CB8AC3E}">
        <p14:creationId xmlns:p14="http://schemas.microsoft.com/office/powerpoint/2010/main" val="3229365545"/>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Completing PTC in TaxSlayer</a:t>
            </a:r>
            <a:endParaRPr lang="en-US" dirty="0"/>
          </a:p>
        </p:txBody>
      </p:sp>
      <p:sp>
        <p:nvSpPr>
          <p:cNvPr id="3" name="Footer Placeholder 2"/>
          <p:cNvSpPr>
            <a:spLocks noGrp="1"/>
          </p:cNvSpPr>
          <p:nvPr>
            <p:ph type="ftr" sz="quarter" idx="10"/>
          </p:nvPr>
        </p:nvSpPr>
        <p:spPr/>
        <p:txBody>
          <a:bodyPr/>
          <a:lstStyle/>
          <a:p>
            <a:pPr>
              <a:defRPr/>
            </a:pPr>
            <a:r>
              <a:rPr lang="en-US" dirty="0" smtClean="0"/>
              <a:t>NTTC Training – TY2016</a:t>
            </a:r>
            <a:endParaRPr lang="en-US" dirty="0"/>
          </a:p>
        </p:txBody>
      </p:sp>
      <p:sp>
        <p:nvSpPr>
          <p:cNvPr id="4" name="Slide Number Placeholder 3"/>
          <p:cNvSpPr>
            <a:spLocks noGrp="1"/>
          </p:cNvSpPr>
          <p:nvPr>
            <p:ph type="sldNum" sz="quarter" idx="11"/>
          </p:nvPr>
        </p:nvSpPr>
        <p:spPr/>
        <p:txBody>
          <a:bodyPr/>
          <a:lstStyle/>
          <a:p>
            <a:pPr>
              <a:defRPr/>
            </a:pPr>
            <a:fld id="{9A7DE7B2-8EA6-41E1-94BA-00496E25FD19}" type="slidenum">
              <a:rPr lang="en-US" altLang="en-US" smtClean="0"/>
              <a:pPr>
                <a:defRPr/>
              </a:pPr>
              <a:t>154</a:t>
            </a:fld>
            <a:endParaRPr lang="en-US" altLang="en-US" dirty="0"/>
          </a:p>
        </p:txBody>
      </p:sp>
      <p:sp>
        <p:nvSpPr>
          <p:cNvPr id="5" name="Content Placeholder 4"/>
          <p:cNvSpPr>
            <a:spLocks noGrp="1"/>
          </p:cNvSpPr>
          <p:nvPr>
            <p:ph sz="quarter" idx="12"/>
          </p:nvPr>
        </p:nvSpPr>
        <p:spPr/>
        <p:txBody>
          <a:bodyPr/>
          <a:lstStyle/>
          <a:p>
            <a:r>
              <a:rPr lang="en-US" dirty="0" smtClean="0"/>
              <a:t>Need dependents’ returns</a:t>
            </a:r>
            <a:endParaRPr lang="en-US" dirty="0"/>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466152" y="2971800"/>
            <a:ext cx="8211696" cy="2734057"/>
          </a:xfrm>
          <a:prstGeom prst="rect">
            <a:avLst/>
          </a:prstGeom>
          <a:ln>
            <a:solidFill>
              <a:schemeClr val="tx1"/>
            </a:solidFill>
          </a:ln>
        </p:spPr>
      </p:pic>
      <p:sp>
        <p:nvSpPr>
          <p:cNvPr id="6" name="Oval Callout 5"/>
          <p:cNvSpPr/>
          <p:nvPr/>
        </p:nvSpPr>
        <p:spPr>
          <a:xfrm>
            <a:off x="5943600" y="1981200"/>
            <a:ext cx="2286000" cy="14478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May not need to enter </a:t>
            </a:r>
            <a:r>
              <a:rPr lang="en-US" dirty="0" smtClean="0"/>
              <a:t>again (see </a:t>
            </a:r>
            <a:r>
              <a:rPr lang="en-US" dirty="0" smtClean="0"/>
              <a:t>slide </a:t>
            </a:r>
            <a:r>
              <a:rPr lang="en-US" dirty="0" smtClean="0"/>
              <a:t>#</a:t>
            </a:r>
            <a:r>
              <a:rPr lang="en-US" dirty="0" smtClean="0"/>
              <a:t>45)</a:t>
            </a:r>
            <a:endParaRPr lang="en-US" dirty="0"/>
          </a:p>
        </p:txBody>
      </p:sp>
    </p:spTree>
    <p:extLst>
      <p:ext uri="{BB962C8B-B14F-4D97-AF65-F5344CB8AC3E}">
        <p14:creationId xmlns:p14="http://schemas.microsoft.com/office/powerpoint/2010/main" val="1011464487"/>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PTC in TaxSlayer</a:t>
            </a:r>
            <a:endParaRPr lang="en-US" dirty="0"/>
          </a:p>
        </p:txBody>
      </p:sp>
      <p:sp>
        <p:nvSpPr>
          <p:cNvPr id="281604"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TY2016</a:t>
            </a:r>
          </a:p>
        </p:txBody>
      </p:sp>
      <p:sp>
        <p:nvSpPr>
          <p:cNvPr id="281605"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EE9F7CB-8801-49FA-B1FA-702E358B71C4}" type="slidenum">
              <a:rPr lang="en-US" altLang="en-US" smtClean="0"/>
              <a:pPr/>
              <a:t>155</a:t>
            </a:fld>
            <a:endParaRPr lang="en-US" altLang="en-US" dirty="0" smtClean="0"/>
          </a:p>
        </p:txBody>
      </p:sp>
      <p:sp>
        <p:nvSpPr>
          <p:cNvPr id="3" name="Content Placeholder 2"/>
          <p:cNvSpPr>
            <a:spLocks noGrp="1"/>
          </p:cNvSpPr>
          <p:nvPr>
            <p:ph sz="quarter" idx="12"/>
          </p:nvPr>
        </p:nvSpPr>
        <p:spPr/>
        <p:txBody>
          <a:bodyPr>
            <a:normAutofit fontScale="92500"/>
          </a:bodyPr>
          <a:lstStyle/>
          <a:p>
            <a:r>
              <a:rPr lang="en-US" dirty="0" smtClean="0"/>
              <a:t>Copy data from 1095-A into TaxSlayer input form</a:t>
            </a:r>
          </a:p>
          <a:p>
            <a:pPr lvl="1"/>
            <a:r>
              <a:rPr lang="en-US" dirty="0" smtClean="0"/>
              <a:t>Annual totals if all months are the same</a:t>
            </a:r>
          </a:p>
          <a:p>
            <a:pPr lvl="1"/>
            <a:r>
              <a:rPr lang="en-US" dirty="0" smtClean="0"/>
              <a:t>Monthly amounts if not</a:t>
            </a:r>
          </a:p>
          <a:p>
            <a:pPr lvl="1"/>
            <a:r>
              <a:rPr lang="en-US" dirty="0" smtClean="0"/>
              <a:t>Hint: Ctrl-C on field to copy contents and use Ctrl-V to past down each month</a:t>
            </a: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PTC Calculation – </a:t>
            </a:r>
            <a:br>
              <a:rPr lang="en-US" dirty="0" smtClean="0"/>
            </a:br>
            <a:r>
              <a:rPr lang="en-US" dirty="0" smtClean="0"/>
              <a:t>Missing Info</a:t>
            </a:r>
            <a:endParaRPr lang="en-US" dirty="0"/>
          </a:p>
        </p:txBody>
      </p:sp>
      <p:sp>
        <p:nvSpPr>
          <p:cNvPr id="285700" name="Footer Placeholder 2"/>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TY2016</a:t>
            </a:r>
          </a:p>
        </p:txBody>
      </p:sp>
      <p:sp>
        <p:nvSpPr>
          <p:cNvPr id="285701" name="Slide Number Placeholder 3"/>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CACA0C5-173E-482B-812D-72B2903CA648}" type="slidenum">
              <a:rPr lang="en-US" altLang="en-US" smtClean="0"/>
              <a:pPr/>
              <a:t>156</a:t>
            </a:fld>
            <a:endParaRPr lang="en-US" altLang="en-US" dirty="0" smtClean="0"/>
          </a:p>
        </p:txBody>
      </p:sp>
      <p:sp>
        <p:nvSpPr>
          <p:cNvPr id="5" name="Content Placeholder 4"/>
          <p:cNvSpPr>
            <a:spLocks noGrp="1"/>
          </p:cNvSpPr>
          <p:nvPr>
            <p:ph sz="quarter" idx="12"/>
          </p:nvPr>
        </p:nvSpPr>
        <p:spPr/>
        <p:txBody>
          <a:bodyPr>
            <a:normAutofit fontScale="85000" lnSpcReduction="10000"/>
          </a:bodyPr>
          <a:lstStyle/>
          <a:p>
            <a:r>
              <a:rPr lang="en-US" altLang="en-US" dirty="0" smtClean="0"/>
              <a:t>Form 1095-A does not have a SLCSP amount or has an incorrect SLCSP amount</a:t>
            </a:r>
          </a:p>
          <a:p>
            <a:r>
              <a:rPr lang="en-US" altLang="en-US" dirty="0" smtClean="0"/>
              <a:t>Taxpayer can contact the Marketplace for the missing information</a:t>
            </a:r>
          </a:p>
          <a:p>
            <a:r>
              <a:rPr lang="en-US" altLang="en-US" dirty="0" smtClean="0"/>
              <a:t>Preparer can look up the SLCSP with the fewest number of policies possible using the ages at the beginning of the year</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735" y="363537"/>
            <a:ext cx="859465" cy="8594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PTC Calculation – </a:t>
            </a:r>
            <a:br>
              <a:rPr lang="en-US" dirty="0"/>
            </a:br>
            <a:r>
              <a:rPr lang="en-US" dirty="0"/>
              <a:t>Missing Info</a:t>
            </a:r>
          </a:p>
        </p:txBody>
      </p:sp>
      <p:sp>
        <p:nvSpPr>
          <p:cNvPr id="281604"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TY2016</a:t>
            </a:r>
          </a:p>
        </p:txBody>
      </p:sp>
      <p:sp>
        <p:nvSpPr>
          <p:cNvPr id="281605"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EE9F7CB-8801-49FA-B1FA-702E358B71C4}" type="slidenum">
              <a:rPr lang="en-US" altLang="en-US" smtClean="0"/>
              <a:pPr/>
              <a:t>157</a:t>
            </a:fld>
            <a:endParaRPr lang="en-US" altLang="en-US" dirty="0" smtClean="0"/>
          </a:p>
        </p:txBody>
      </p:sp>
      <p:sp>
        <p:nvSpPr>
          <p:cNvPr id="3" name="Content Placeholder 2"/>
          <p:cNvSpPr>
            <a:spLocks noGrp="1"/>
          </p:cNvSpPr>
          <p:nvPr>
            <p:ph sz="quarter" idx="12"/>
          </p:nvPr>
        </p:nvSpPr>
        <p:spPr>
          <a:xfrm>
            <a:off x="628650" y="1828800"/>
            <a:ext cx="7869654" cy="4495800"/>
          </a:xfrm>
        </p:spPr>
        <p:txBody>
          <a:bodyPr>
            <a:normAutofit/>
          </a:bodyPr>
          <a:lstStyle/>
          <a:p>
            <a:r>
              <a:rPr lang="en-US" dirty="0" smtClean="0"/>
              <a:t>Moved? </a:t>
            </a:r>
          </a:p>
          <a:p>
            <a:pPr lvl="1"/>
            <a:r>
              <a:rPr lang="en-US" dirty="0" smtClean="0"/>
              <a:t>Need </a:t>
            </a:r>
            <a:r>
              <a:rPr lang="en-US" dirty="0"/>
              <a:t>to look up on a monthly basis</a:t>
            </a:r>
          </a:p>
          <a:p>
            <a:r>
              <a:rPr lang="en-US" dirty="0" smtClean="0"/>
              <a:t>A person on the return lived in another zip code/city?</a:t>
            </a:r>
          </a:p>
          <a:p>
            <a:pPr lvl="1"/>
            <a:r>
              <a:rPr lang="en-US" dirty="0" smtClean="0"/>
              <a:t>Look up separately</a:t>
            </a:r>
          </a:p>
        </p:txBody>
      </p:sp>
    </p:spTree>
    <p:extLst>
      <p:ext uri="{BB962C8B-B14F-4D97-AF65-F5344CB8AC3E}">
        <p14:creationId xmlns:p14="http://schemas.microsoft.com/office/powerpoint/2010/main" val="1309922307"/>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PTC Calculation – Premium Not Paid</a:t>
            </a:r>
            <a:endParaRPr lang="en-US" dirty="0"/>
          </a:p>
        </p:txBody>
      </p:sp>
      <p:sp>
        <p:nvSpPr>
          <p:cNvPr id="3" name="Footer Placeholder 2"/>
          <p:cNvSpPr>
            <a:spLocks noGrp="1"/>
          </p:cNvSpPr>
          <p:nvPr>
            <p:ph type="ftr" sz="quarter" idx="10"/>
          </p:nvPr>
        </p:nvSpPr>
        <p:spPr/>
        <p:txBody>
          <a:bodyPr/>
          <a:lstStyle/>
          <a:p>
            <a:pPr>
              <a:defRPr/>
            </a:pPr>
            <a:r>
              <a:rPr lang="en-US" dirty="0" smtClean="0"/>
              <a:t>NTTC Training – TY2016</a:t>
            </a:r>
            <a:endParaRPr lang="en-US" dirty="0"/>
          </a:p>
        </p:txBody>
      </p:sp>
      <p:sp>
        <p:nvSpPr>
          <p:cNvPr id="4" name="Slide Number Placeholder 3"/>
          <p:cNvSpPr>
            <a:spLocks noGrp="1"/>
          </p:cNvSpPr>
          <p:nvPr>
            <p:ph type="sldNum" sz="quarter" idx="11"/>
          </p:nvPr>
        </p:nvSpPr>
        <p:spPr/>
        <p:txBody>
          <a:bodyPr/>
          <a:lstStyle/>
          <a:p>
            <a:pPr>
              <a:defRPr/>
            </a:pPr>
            <a:fld id="{9A7DE7B2-8EA6-41E1-94BA-00496E25FD19}" type="slidenum">
              <a:rPr lang="en-US" altLang="en-US" smtClean="0"/>
              <a:pPr>
                <a:defRPr/>
              </a:pPr>
              <a:t>158</a:t>
            </a:fld>
            <a:endParaRPr lang="en-US" altLang="en-US" dirty="0"/>
          </a:p>
        </p:txBody>
      </p:sp>
      <p:sp>
        <p:nvSpPr>
          <p:cNvPr id="5" name="Content Placeholder 4"/>
          <p:cNvSpPr>
            <a:spLocks noGrp="1"/>
          </p:cNvSpPr>
          <p:nvPr>
            <p:ph sz="quarter" idx="12"/>
          </p:nvPr>
        </p:nvSpPr>
        <p:spPr>
          <a:xfrm>
            <a:off x="628650" y="1905000"/>
            <a:ext cx="7869654" cy="3048000"/>
          </a:xfrm>
        </p:spPr>
        <p:txBody>
          <a:bodyPr>
            <a:normAutofit lnSpcReduction="10000"/>
          </a:bodyPr>
          <a:lstStyle/>
          <a:p>
            <a:r>
              <a:rPr lang="en-US" dirty="0" smtClean="0"/>
              <a:t>The premium must be paid by the due date of the return to claim PTC</a:t>
            </a:r>
          </a:p>
          <a:p>
            <a:r>
              <a:rPr lang="en-US" dirty="0" smtClean="0"/>
              <a:t>When taxpayer stops paying, there is one month that 1095-A will show as zero</a:t>
            </a:r>
            <a:endParaRPr lang="en-US" dirty="0"/>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3860046" y="4234875"/>
            <a:ext cx="4839375" cy="2343477"/>
          </a:xfrm>
          <a:prstGeom prst="rect">
            <a:avLst/>
          </a:prstGeom>
        </p:spPr>
      </p:pic>
    </p:spTree>
    <p:extLst>
      <p:ext uri="{BB962C8B-B14F-4D97-AF65-F5344CB8AC3E}">
        <p14:creationId xmlns:p14="http://schemas.microsoft.com/office/powerpoint/2010/main" val="170113139"/>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PTC Calculation – Premium Not Paid</a:t>
            </a:r>
            <a:endParaRPr lang="en-US" dirty="0"/>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4" name="Slide Number Placeholder 3"/>
          <p:cNvSpPr>
            <a:spLocks noGrp="1"/>
          </p:cNvSpPr>
          <p:nvPr>
            <p:ph type="sldNum" sz="quarter" idx="11"/>
          </p:nvPr>
        </p:nvSpPr>
        <p:spPr/>
        <p:txBody>
          <a:bodyPr/>
          <a:lstStyle/>
          <a:p>
            <a:fld id="{9A7DE7B2-8EA6-41E1-94BA-00496E25FD19}" type="slidenum">
              <a:rPr lang="en-US" altLang="en-US" smtClean="0"/>
              <a:pPr/>
              <a:t>159</a:t>
            </a:fld>
            <a:endParaRPr lang="en-US" altLang="en-US" dirty="0"/>
          </a:p>
        </p:txBody>
      </p:sp>
      <p:sp>
        <p:nvSpPr>
          <p:cNvPr id="5" name="Content Placeholder 4"/>
          <p:cNvSpPr>
            <a:spLocks noGrp="1"/>
          </p:cNvSpPr>
          <p:nvPr>
            <p:ph sz="quarter" idx="12"/>
          </p:nvPr>
        </p:nvSpPr>
        <p:spPr/>
        <p:txBody>
          <a:bodyPr/>
          <a:lstStyle/>
          <a:p>
            <a:r>
              <a:rPr lang="en-US" dirty="0" smtClean="0"/>
              <a:t>Taxpayer not eligible for PTC for that month</a:t>
            </a:r>
          </a:p>
          <a:p>
            <a:r>
              <a:rPr lang="en-US" dirty="0" smtClean="0"/>
              <a:t>Taxpayer does have coverage for that month</a:t>
            </a:r>
          </a:p>
          <a:p>
            <a:pPr lvl="1"/>
            <a:r>
              <a:rPr lang="en-US" dirty="0" smtClean="0"/>
              <a:t>No exemption is needed.</a:t>
            </a:r>
          </a:p>
        </p:txBody>
      </p:sp>
    </p:spTree>
    <p:extLst>
      <p:ext uri="{BB962C8B-B14F-4D97-AF65-F5344CB8AC3E}">
        <p14:creationId xmlns:p14="http://schemas.microsoft.com/office/powerpoint/2010/main" val="1268988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0"/>
            <a:ext cx="5700713" cy="39497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itle 5"/>
          <p:cNvSpPr>
            <a:spLocks noGrp="1"/>
          </p:cNvSpPr>
          <p:nvPr>
            <p:ph type="title"/>
          </p:nvPr>
        </p:nvSpPr>
        <p:spPr/>
        <p:txBody>
          <a:bodyPr>
            <a:normAutofit fontScale="90000"/>
          </a:bodyPr>
          <a:lstStyle/>
          <a:p>
            <a:r>
              <a:rPr lang="en-US" dirty="0" smtClean="0"/>
              <a:t>Other Tax Forms That Show MEC</a:t>
            </a:r>
            <a:endParaRPr lang="en-US" dirty="0"/>
          </a:p>
        </p:txBody>
      </p:sp>
      <p:sp>
        <p:nvSpPr>
          <p:cNvPr id="46092" name="Footer Placeholder 1"/>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TY2016</a:t>
            </a:r>
          </a:p>
        </p:txBody>
      </p:sp>
      <p:sp>
        <p:nvSpPr>
          <p:cNvPr id="46091" name="Slide Number Placeholder 2"/>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29A04C4-FB74-4286-B691-642C119515AF}" type="slidenum">
              <a:rPr lang="en-US" altLang="en-US" smtClean="0"/>
              <a:pPr/>
              <a:t>16</a:t>
            </a:fld>
            <a:endParaRPr lang="en-US" altLang="en-US" dirty="0" smtClean="0"/>
          </a:p>
        </p:txBody>
      </p:sp>
      <p:sp>
        <p:nvSpPr>
          <p:cNvPr id="9" name="Rounded Rectangle 8"/>
          <p:cNvSpPr/>
          <p:nvPr/>
        </p:nvSpPr>
        <p:spPr>
          <a:xfrm>
            <a:off x="4219575" y="3384550"/>
            <a:ext cx="1397000" cy="279400"/>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dirty="0" smtClean="0">
              <a:solidFill>
                <a:srgbClr val="FFFFFF"/>
              </a:solidFill>
            </a:endParaRPr>
          </a:p>
        </p:txBody>
      </p:sp>
      <p:cxnSp>
        <p:nvCxnSpPr>
          <p:cNvPr id="10" name="Straight Arrow Connector 9"/>
          <p:cNvCxnSpPr/>
          <p:nvPr/>
        </p:nvCxnSpPr>
        <p:spPr>
          <a:xfrm flipV="1">
            <a:off x="5654675" y="2552700"/>
            <a:ext cx="552450" cy="825500"/>
          </a:xfrm>
          <a:prstGeom prst="straightConnector1">
            <a:avLst/>
          </a:prstGeom>
          <a:ln w="38100">
            <a:solidFill>
              <a:srgbClr val="FF0000"/>
            </a:solidFill>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5981700" y="1968500"/>
            <a:ext cx="2633663" cy="708025"/>
          </a:xfrm>
          <a:prstGeom prst="rect">
            <a:avLst/>
          </a:prstGeom>
          <a:solidFill>
            <a:schemeClr val="accent2">
              <a:lumMod val="20000"/>
              <a:lumOff val="80000"/>
            </a:schemeClr>
          </a:solidFill>
          <a:ln>
            <a:solidFill>
              <a:schemeClr val="accent2">
                <a:lumMod val="50000"/>
              </a:schemeClr>
            </a:solidFill>
          </a:ln>
        </p:spPr>
        <p:style>
          <a:lnRef idx="2">
            <a:schemeClr val="dk1"/>
          </a:lnRef>
          <a:fillRef idx="1">
            <a:schemeClr val="lt1"/>
          </a:fillRef>
          <a:effectRef idx="0">
            <a:schemeClr val="dk1"/>
          </a:effectRef>
          <a:fontRef idx="minor">
            <a:schemeClr val="dk1"/>
          </a:fontRef>
        </p:style>
        <p:txBody>
          <a:bodyPr>
            <a:spAutoFit/>
          </a:bodyPr>
          <a:lstStyle/>
          <a:p>
            <a:pPr algn="ctr" eaLnBrk="1" fontAlgn="auto" hangingPunct="1">
              <a:spcBef>
                <a:spcPts val="0"/>
              </a:spcBef>
              <a:spcAft>
                <a:spcPts val="0"/>
              </a:spcAft>
              <a:defRPr/>
            </a:pPr>
            <a:r>
              <a:rPr lang="en-US" sz="2000" b="1" dirty="0">
                <a:solidFill>
                  <a:schemeClr val="tx1"/>
                </a:solidFill>
              </a:rPr>
              <a:t>Cost of employer-sponsored coverage</a:t>
            </a:r>
          </a:p>
        </p:txBody>
      </p:sp>
      <p:cxnSp>
        <p:nvCxnSpPr>
          <p:cNvPr id="13" name="Straight Arrow Connector 12"/>
          <p:cNvCxnSpPr/>
          <p:nvPr/>
        </p:nvCxnSpPr>
        <p:spPr>
          <a:xfrm>
            <a:off x="3048000" y="5638800"/>
            <a:ext cx="793750" cy="239713"/>
          </a:xfrm>
          <a:prstGeom prst="straightConnector1">
            <a:avLst/>
          </a:prstGeom>
          <a:ln w="381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33400" y="5380038"/>
            <a:ext cx="2849563" cy="708025"/>
          </a:xfrm>
          <a:prstGeom prst="rect">
            <a:avLst/>
          </a:prstGeom>
          <a:solidFill>
            <a:schemeClr val="accent2">
              <a:lumMod val="20000"/>
              <a:lumOff val="80000"/>
            </a:schemeClr>
          </a:solidFill>
          <a:ln>
            <a:solidFill>
              <a:schemeClr val="accent2">
                <a:lumMod val="75000"/>
              </a:schemeClr>
            </a:solidFill>
          </a:ln>
        </p:spPr>
        <p:txBody>
          <a:bodyPr>
            <a:spAutoFit/>
          </a:bodyPr>
          <a:lstStyle/>
          <a:p>
            <a:pPr eaLnBrk="1" fontAlgn="auto" hangingPunct="1">
              <a:spcBef>
                <a:spcPts val="0"/>
              </a:spcBef>
              <a:spcAft>
                <a:spcPts val="0"/>
              </a:spcAft>
              <a:defRPr/>
            </a:pPr>
            <a:r>
              <a:rPr lang="en-US" sz="2000" b="1" dirty="0">
                <a:latin typeface="+mn-lt"/>
              </a:rPr>
              <a:t>Medicare premiums deducted from benefits</a:t>
            </a:r>
          </a:p>
        </p:txBody>
      </p:sp>
      <p:sp>
        <p:nvSpPr>
          <p:cNvPr id="46093" name="TextBox 3"/>
          <p:cNvSpPr txBox="1">
            <a:spLocks noChangeArrowheads="1"/>
          </p:cNvSpPr>
          <p:nvPr/>
        </p:nvSpPr>
        <p:spPr bwMode="auto">
          <a:xfrm>
            <a:off x="990600" y="4953000"/>
            <a:ext cx="609600" cy="2619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1100" dirty="0"/>
          </a:p>
        </p:txBody>
      </p:sp>
      <p:pic>
        <p:nvPicPr>
          <p:cNvPr id="1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4184401"/>
            <a:ext cx="5292725" cy="23717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2" name="Rounded Rectangle 11"/>
          <p:cNvSpPr/>
          <p:nvPr/>
        </p:nvSpPr>
        <p:spPr>
          <a:xfrm>
            <a:off x="3776663" y="5848101"/>
            <a:ext cx="2652712" cy="352425"/>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dirty="0" smtClean="0">
              <a:solidFill>
                <a:srgbClr val="FFFFFF"/>
              </a:solidFill>
            </a:endParaRPr>
          </a:p>
        </p:txBody>
      </p:sp>
      <p:sp>
        <p:nvSpPr>
          <p:cNvPr id="46094" name="TextBox 16"/>
          <p:cNvSpPr txBox="1">
            <a:spLocks noChangeArrowheads="1"/>
          </p:cNvSpPr>
          <p:nvPr/>
        </p:nvSpPr>
        <p:spPr bwMode="auto">
          <a:xfrm>
            <a:off x="3856038" y="4451101"/>
            <a:ext cx="609600"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12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P spid="12" grpId="0" animBg="1"/>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PTC Calculation – Premium Not Paid</a:t>
            </a:r>
            <a:endParaRPr lang="en-US" dirty="0"/>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4" name="Slide Number Placeholder 3"/>
          <p:cNvSpPr>
            <a:spLocks noGrp="1"/>
          </p:cNvSpPr>
          <p:nvPr>
            <p:ph type="sldNum" sz="quarter" idx="11"/>
          </p:nvPr>
        </p:nvSpPr>
        <p:spPr/>
        <p:txBody>
          <a:bodyPr/>
          <a:lstStyle/>
          <a:p>
            <a:fld id="{9A7DE7B2-8EA6-41E1-94BA-00496E25FD19}" type="slidenum">
              <a:rPr lang="en-US" altLang="en-US" smtClean="0"/>
              <a:pPr/>
              <a:t>160</a:t>
            </a:fld>
            <a:endParaRPr lang="en-US" altLang="en-US" dirty="0"/>
          </a:p>
        </p:txBody>
      </p:sp>
      <p:sp>
        <p:nvSpPr>
          <p:cNvPr id="5" name="Content Placeholder 4"/>
          <p:cNvSpPr>
            <a:spLocks noGrp="1"/>
          </p:cNvSpPr>
          <p:nvPr>
            <p:ph sz="quarter" idx="12"/>
          </p:nvPr>
        </p:nvSpPr>
        <p:spPr/>
        <p:txBody>
          <a:bodyPr/>
          <a:lstStyle/>
          <a:p>
            <a:r>
              <a:rPr lang="en-US" dirty="0" smtClean="0"/>
              <a:t>Taxpayer may be better off paying the premium they are responsible for</a:t>
            </a:r>
          </a:p>
          <a:p>
            <a:pPr lvl="1"/>
            <a:r>
              <a:rPr lang="en-US" dirty="0" smtClean="0"/>
              <a:t>PTC repayment may be greater</a:t>
            </a:r>
          </a:p>
          <a:p>
            <a:pPr lvl="1"/>
            <a:r>
              <a:rPr lang="en-US" dirty="0" smtClean="0"/>
              <a:t>Need to get a corrected 1095-A</a:t>
            </a:r>
          </a:p>
          <a:p>
            <a:pPr lvl="2"/>
            <a:r>
              <a:rPr lang="en-US" dirty="0" smtClean="0"/>
              <a:t>Can file return now; no need to wait</a:t>
            </a:r>
          </a:p>
        </p:txBody>
      </p:sp>
    </p:spTree>
    <p:extLst>
      <p:ext uri="{BB962C8B-B14F-4D97-AF65-F5344CB8AC3E}">
        <p14:creationId xmlns:p14="http://schemas.microsoft.com/office/powerpoint/2010/main" val="394498854"/>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PTC Calculation – </a:t>
            </a:r>
            <a:br>
              <a:rPr lang="en-US" dirty="0" smtClean="0"/>
            </a:br>
            <a:r>
              <a:rPr lang="en-US" dirty="0" smtClean="0"/>
              <a:t>Multiple Policies</a:t>
            </a:r>
            <a:endParaRPr lang="en-US" dirty="0"/>
          </a:p>
        </p:txBody>
      </p:sp>
      <p:sp>
        <p:nvSpPr>
          <p:cNvPr id="287748" name="Footer Placeholder 2"/>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TY2016</a:t>
            </a:r>
          </a:p>
        </p:txBody>
      </p:sp>
      <p:sp>
        <p:nvSpPr>
          <p:cNvPr id="287749" name="Slide Number Placeholder 3"/>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814C9F0-2515-4570-89BD-B74B1842128E}" type="slidenum">
              <a:rPr lang="en-US" altLang="en-US" smtClean="0"/>
              <a:pPr/>
              <a:t>161</a:t>
            </a:fld>
            <a:endParaRPr lang="en-US" altLang="en-US" dirty="0" smtClean="0"/>
          </a:p>
        </p:txBody>
      </p:sp>
      <p:sp>
        <p:nvSpPr>
          <p:cNvPr id="5" name="Content Placeholder 4"/>
          <p:cNvSpPr>
            <a:spLocks noGrp="1"/>
          </p:cNvSpPr>
          <p:nvPr>
            <p:ph sz="quarter" idx="12"/>
          </p:nvPr>
        </p:nvSpPr>
        <p:spPr/>
        <p:txBody>
          <a:bodyPr>
            <a:normAutofit fontScale="77500" lnSpcReduction="20000"/>
          </a:bodyPr>
          <a:lstStyle/>
          <a:p>
            <a:r>
              <a:rPr lang="en-US" dirty="0" smtClean="0"/>
              <a:t>Two or more individuals of the same tax family in the same zip/city are enrolled in different Mkt policies</a:t>
            </a:r>
          </a:p>
          <a:p>
            <a:r>
              <a:rPr lang="en-US" dirty="0" smtClean="0"/>
              <a:t>Can add up the actual cost of their coverage (1095-A column A)</a:t>
            </a:r>
          </a:p>
          <a:p>
            <a:r>
              <a:rPr lang="en-US" dirty="0" smtClean="0"/>
              <a:t>Can add up the reported amount of APTC (1095-A column C)</a:t>
            </a:r>
          </a:p>
          <a:p>
            <a:r>
              <a:rPr lang="en-US" dirty="0" smtClean="0"/>
              <a:t>Cannot add up the SLCSP quotes (1095-A column B)</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735" y="435935"/>
            <a:ext cx="859465" cy="8594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PTC Calculation – </a:t>
            </a:r>
            <a:br>
              <a:rPr lang="en-US" dirty="0" smtClean="0"/>
            </a:br>
            <a:r>
              <a:rPr lang="en-US" dirty="0" smtClean="0"/>
              <a:t>Multiple Policies (cont.)</a:t>
            </a:r>
            <a:endParaRPr lang="en-US" dirty="0"/>
          </a:p>
        </p:txBody>
      </p:sp>
      <p:sp>
        <p:nvSpPr>
          <p:cNvPr id="289796" name="Footer Placeholder 2"/>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TY2016</a:t>
            </a:r>
          </a:p>
        </p:txBody>
      </p:sp>
      <p:sp>
        <p:nvSpPr>
          <p:cNvPr id="289797" name="Slide Number Placeholder 3"/>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45A7906-2589-46D6-901D-35A008788F82}" type="slidenum">
              <a:rPr lang="en-US" altLang="en-US" smtClean="0"/>
              <a:pPr/>
              <a:t>162</a:t>
            </a:fld>
            <a:endParaRPr lang="en-US" altLang="en-US" dirty="0" smtClean="0"/>
          </a:p>
        </p:txBody>
      </p:sp>
      <p:sp>
        <p:nvSpPr>
          <p:cNvPr id="289795" name="Content Placeholder 4"/>
          <p:cNvSpPr>
            <a:spLocks noGrp="1"/>
          </p:cNvSpPr>
          <p:nvPr>
            <p:ph sz="quarter" idx="12"/>
          </p:nvPr>
        </p:nvSpPr>
        <p:spPr/>
        <p:txBody>
          <a:bodyPr>
            <a:normAutofit fontScale="85000" lnSpcReduction="10000"/>
          </a:bodyPr>
          <a:lstStyle/>
          <a:p>
            <a:r>
              <a:rPr lang="en-US" altLang="en-US" dirty="0" smtClean="0"/>
              <a:t>Need to look up the SLCSP quote using the ages at the beginning of the year</a:t>
            </a:r>
          </a:p>
          <a:p>
            <a:r>
              <a:rPr lang="en-US" altLang="en-US" dirty="0" smtClean="0"/>
              <a:t>Use fewest number of policies possible</a:t>
            </a:r>
          </a:p>
          <a:p>
            <a:r>
              <a:rPr lang="en-US" altLang="en-US" dirty="0" smtClean="0"/>
              <a:t>Can add up the SLCSP in some cases (e.g. pre-marriage months)</a:t>
            </a:r>
          </a:p>
          <a:p>
            <a:r>
              <a:rPr lang="en-US" altLang="en-US" dirty="0" smtClean="0"/>
              <a:t>See Pub 974 or 8962 instructions for more details</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2535" y="435935"/>
            <a:ext cx="859465" cy="859465"/>
          </a:xfrm>
          <a:prstGeom prst="rect">
            <a:avLst/>
          </a:prstGeom>
        </p:spPr>
      </p:pic>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PTC Calculation – </a:t>
            </a:r>
            <a:br>
              <a:rPr lang="en-US" dirty="0" smtClean="0"/>
            </a:br>
            <a:r>
              <a:rPr lang="en-US" dirty="0" smtClean="0"/>
              <a:t>Multiple Policies (cont.)</a:t>
            </a:r>
            <a:endParaRPr lang="en-US" dirty="0"/>
          </a:p>
        </p:txBody>
      </p:sp>
      <p:sp>
        <p:nvSpPr>
          <p:cNvPr id="291844" name="Footer Placeholder 2"/>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TY2016</a:t>
            </a:r>
          </a:p>
        </p:txBody>
      </p:sp>
      <p:sp>
        <p:nvSpPr>
          <p:cNvPr id="291845" name="Slide Number Placeholder 3"/>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35D0E68-3039-4A67-B1D1-A820D7626644}" type="slidenum">
              <a:rPr lang="en-US" altLang="en-US" smtClean="0"/>
              <a:pPr/>
              <a:t>163</a:t>
            </a:fld>
            <a:endParaRPr lang="en-US" altLang="en-US" dirty="0" smtClean="0"/>
          </a:p>
        </p:txBody>
      </p:sp>
      <p:sp>
        <p:nvSpPr>
          <p:cNvPr id="5" name="Content Placeholder 4"/>
          <p:cNvSpPr>
            <a:spLocks noGrp="1"/>
          </p:cNvSpPr>
          <p:nvPr>
            <p:ph sz="quarter" idx="12"/>
          </p:nvPr>
        </p:nvSpPr>
        <p:spPr/>
        <p:txBody>
          <a:bodyPr>
            <a:normAutofit fontScale="85000" lnSpcReduction="20000"/>
          </a:bodyPr>
          <a:lstStyle/>
          <a:p>
            <a:r>
              <a:rPr lang="en-US" altLang="en-US" dirty="0" smtClean="0"/>
              <a:t>When taxpayer moves (particular from one state to another) they will have multiple Marketplace policies</a:t>
            </a:r>
          </a:p>
          <a:p>
            <a:r>
              <a:rPr lang="en-US" altLang="en-US" dirty="0" smtClean="0"/>
              <a:t>In that case, add the SLCSP amounts from the 1095-A month by month and enter in TaxSlayer (do not recompute)</a:t>
            </a:r>
          </a:p>
          <a:p>
            <a:r>
              <a:rPr lang="en-US" altLang="en-US" dirty="0" smtClean="0"/>
              <a:t>See Pub 974 or 8962 instructions for more details</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735" y="435935"/>
            <a:ext cx="859465" cy="8594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PTC Calculation – Ineligible Individual on Policy</a:t>
            </a:r>
            <a:endParaRPr lang="en-US" dirty="0"/>
          </a:p>
        </p:txBody>
      </p:sp>
      <p:sp>
        <p:nvSpPr>
          <p:cNvPr id="293892" name="Footer Placeholder 2"/>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TY2016</a:t>
            </a:r>
          </a:p>
        </p:txBody>
      </p:sp>
      <p:sp>
        <p:nvSpPr>
          <p:cNvPr id="293893" name="Slide Number Placeholder 3"/>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24D1784-D436-4DE2-86AC-E028E55E9303}" type="slidenum">
              <a:rPr lang="en-US" altLang="en-US" smtClean="0"/>
              <a:pPr/>
              <a:t>164</a:t>
            </a:fld>
            <a:endParaRPr lang="en-US" altLang="en-US" dirty="0" smtClean="0"/>
          </a:p>
        </p:txBody>
      </p:sp>
      <p:sp>
        <p:nvSpPr>
          <p:cNvPr id="293891" name="Content Placeholder 4"/>
          <p:cNvSpPr>
            <a:spLocks noGrp="1"/>
          </p:cNvSpPr>
          <p:nvPr>
            <p:ph sz="quarter" idx="12"/>
          </p:nvPr>
        </p:nvSpPr>
        <p:spPr/>
        <p:txBody>
          <a:bodyPr>
            <a:normAutofit fontScale="92500" lnSpcReduction="20000"/>
          </a:bodyPr>
          <a:lstStyle/>
          <a:p>
            <a:r>
              <a:rPr lang="en-US" altLang="en-US" dirty="0" smtClean="0"/>
              <a:t>Form 1095-A may include coverage for an ineligible individual</a:t>
            </a:r>
          </a:p>
          <a:p>
            <a:r>
              <a:rPr lang="en-US" altLang="en-US" dirty="0" smtClean="0"/>
              <a:t>May need to get new quotes for both the actual plan cost and the SLCSP</a:t>
            </a:r>
          </a:p>
          <a:p>
            <a:r>
              <a:rPr lang="en-US" altLang="en-US" dirty="0" smtClean="0"/>
              <a:t>Check with site manager whether return will be prepared at your site</a:t>
            </a:r>
          </a:p>
          <a:p>
            <a:r>
              <a:rPr lang="en-US" altLang="en-US" dirty="0" smtClean="0"/>
              <a:t>See Pub 974</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735" y="435935"/>
            <a:ext cx="859465" cy="859465"/>
          </a:xfrm>
          <a:prstGeom prst="rect">
            <a:avLst/>
          </a:prstGeom>
        </p:spPr>
      </p:pic>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PTC Calculation – Ineligible Individual on Policy</a:t>
            </a:r>
            <a:endParaRPr lang="en-US" dirty="0"/>
          </a:p>
        </p:txBody>
      </p:sp>
      <p:sp>
        <p:nvSpPr>
          <p:cNvPr id="295940" name="Footer Placeholder 2"/>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TY2016</a:t>
            </a:r>
          </a:p>
        </p:txBody>
      </p:sp>
      <p:sp>
        <p:nvSpPr>
          <p:cNvPr id="295941" name="Slide Number Placeholder 3"/>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89C8D3B-4B13-436C-833E-769F25FB203E}" type="slidenum">
              <a:rPr lang="en-US" altLang="en-US" smtClean="0"/>
              <a:pPr/>
              <a:t>165</a:t>
            </a:fld>
            <a:endParaRPr lang="en-US" altLang="en-US" dirty="0" smtClean="0"/>
          </a:p>
        </p:txBody>
      </p:sp>
      <p:sp>
        <p:nvSpPr>
          <p:cNvPr id="295939" name="Content Placeholder 4"/>
          <p:cNvSpPr>
            <a:spLocks noGrp="1"/>
          </p:cNvSpPr>
          <p:nvPr>
            <p:ph sz="quarter" idx="12"/>
          </p:nvPr>
        </p:nvSpPr>
        <p:spPr/>
        <p:txBody>
          <a:bodyPr>
            <a:normAutofit fontScale="85000" lnSpcReduction="10000"/>
          </a:bodyPr>
          <a:lstStyle/>
          <a:p>
            <a:r>
              <a:rPr lang="en-US" altLang="en-US" dirty="0" smtClean="0"/>
              <a:t>Examples</a:t>
            </a:r>
          </a:p>
          <a:p>
            <a:pPr lvl="1"/>
            <a:r>
              <a:rPr lang="en-US" altLang="en-US" dirty="0" smtClean="0"/>
              <a:t>An unlawfully present dependent on the same policy as a lawfully present taxpayer</a:t>
            </a:r>
          </a:p>
          <a:p>
            <a:pPr lvl="1"/>
            <a:r>
              <a:rPr lang="en-US" altLang="en-US" dirty="0" smtClean="0"/>
              <a:t>An individual that was eligible for government-sponsored coverage but was included in the Marketplace policy for the same month (e.g. Medicare)</a:t>
            </a:r>
          </a:p>
          <a:p>
            <a:r>
              <a:rPr lang="en-US" altLang="en-US" dirty="0" smtClean="0"/>
              <a:t>See Pub 974</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0" y="435935"/>
            <a:ext cx="859465" cy="859465"/>
          </a:xfrm>
          <a:prstGeom prst="rect">
            <a:avLst/>
          </a:prstGeom>
        </p:spPr>
      </p:pic>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PTC Calculation – Unclaimed Individual (special situation)</a:t>
            </a:r>
            <a:endParaRPr lang="en-US" dirty="0"/>
          </a:p>
        </p:txBody>
      </p:sp>
      <p:sp>
        <p:nvSpPr>
          <p:cNvPr id="297988" name="Footer Placeholder 2"/>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TY2016</a:t>
            </a:r>
          </a:p>
        </p:txBody>
      </p:sp>
      <p:sp>
        <p:nvSpPr>
          <p:cNvPr id="297989" name="Slide Number Placeholder 3"/>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B4AFBFC-CB49-4C53-8ECB-B14961825711}" type="slidenum">
              <a:rPr lang="en-US" altLang="en-US" smtClean="0"/>
              <a:pPr/>
              <a:t>166</a:t>
            </a:fld>
            <a:endParaRPr lang="en-US" altLang="en-US" dirty="0" smtClean="0"/>
          </a:p>
        </p:txBody>
      </p:sp>
      <p:sp>
        <p:nvSpPr>
          <p:cNvPr id="5" name="Content Placeholder 4"/>
          <p:cNvSpPr>
            <a:spLocks noGrp="1"/>
          </p:cNvSpPr>
          <p:nvPr>
            <p:ph sz="quarter" idx="12"/>
          </p:nvPr>
        </p:nvSpPr>
        <p:spPr/>
        <p:txBody>
          <a:bodyPr>
            <a:normAutofit fontScale="85000" lnSpcReduction="20000"/>
          </a:bodyPr>
          <a:lstStyle/>
          <a:p>
            <a:r>
              <a:rPr lang="en-US" dirty="0" smtClean="0"/>
              <a:t>When APTC has been given by the Marketplace for an individual AND</a:t>
            </a:r>
          </a:p>
          <a:p>
            <a:r>
              <a:rPr lang="en-US" dirty="0" smtClean="0"/>
              <a:t>That individual does not claim their own exemption deduction </a:t>
            </a:r>
            <a:r>
              <a:rPr lang="en-US" dirty="0"/>
              <a:t>AND</a:t>
            </a:r>
            <a:endParaRPr lang="en-US" dirty="0" smtClean="0"/>
          </a:p>
          <a:p>
            <a:r>
              <a:rPr lang="en-US" dirty="0" smtClean="0"/>
              <a:t>No one else claims the individual as a dependent, THEN</a:t>
            </a:r>
          </a:p>
          <a:p>
            <a:r>
              <a:rPr lang="en-US" dirty="0" smtClean="0"/>
              <a:t>The person that enrolled the individual is responsible for reconciling the APTC</a:t>
            </a:r>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735" y="435935"/>
            <a:ext cx="859465" cy="8594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PTC Calculation – Unclaimed Individual (special situation)</a:t>
            </a:r>
            <a:endParaRPr lang="en-US" dirty="0"/>
          </a:p>
        </p:txBody>
      </p:sp>
      <p:sp>
        <p:nvSpPr>
          <p:cNvPr id="300036" name="Footer Placeholder 2"/>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TY2016</a:t>
            </a:r>
          </a:p>
        </p:txBody>
      </p:sp>
      <p:sp>
        <p:nvSpPr>
          <p:cNvPr id="300037" name="Slide Number Placeholder 3"/>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CF40AB9-4199-450F-AEA7-E4CAC2B49878}" type="slidenum">
              <a:rPr lang="en-US" altLang="en-US" smtClean="0"/>
              <a:pPr/>
              <a:t>167</a:t>
            </a:fld>
            <a:endParaRPr lang="en-US" altLang="en-US" dirty="0" smtClean="0"/>
          </a:p>
        </p:txBody>
      </p:sp>
      <p:sp>
        <p:nvSpPr>
          <p:cNvPr id="5" name="Content Placeholder 4"/>
          <p:cNvSpPr>
            <a:spLocks noGrp="1"/>
          </p:cNvSpPr>
          <p:nvPr>
            <p:ph sz="quarter" idx="12"/>
          </p:nvPr>
        </p:nvSpPr>
        <p:spPr>
          <a:xfrm>
            <a:off x="628650" y="1913898"/>
            <a:ext cx="7869654" cy="4258302"/>
          </a:xfrm>
        </p:spPr>
        <p:txBody>
          <a:bodyPr>
            <a:normAutofit fontScale="85000" lnSpcReduction="20000"/>
          </a:bodyPr>
          <a:lstStyle/>
          <a:p>
            <a:r>
              <a:rPr lang="en-US" dirty="0" smtClean="0"/>
              <a:t>Possible situation:</a:t>
            </a:r>
          </a:p>
          <a:p>
            <a:pPr lvl="1"/>
            <a:r>
              <a:rPr lang="en-US" dirty="0" smtClean="0"/>
              <a:t>Child lives with three different relatives during the year; each less than 6 months</a:t>
            </a:r>
          </a:p>
          <a:p>
            <a:pPr lvl="1"/>
            <a:r>
              <a:rPr lang="en-US" dirty="0" smtClean="0"/>
              <a:t>Most of the child’s support is provided by the state (e.g. public assistance)</a:t>
            </a:r>
          </a:p>
          <a:p>
            <a:pPr lvl="1"/>
            <a:r>
              <a:rPr lang="en-US" dirty="0" smtClean="0"/>
              <a:t>No relative can claim the child – not a qualifying child (resided together &lt;6 months) nor qualifying relative (provided &lt;½ of support)</a:t>
            </a:r>
          </a:p>
          <a:p>
            <a:pPr lvl="1"/>
            <a:r>
              <a:rPr lang="en-US" dirty="0" smtClean="0"/>
              <a:t>(Continued next slide)</a:t>
            </a:r>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735" y="435935"/>
            <a:ext cx="859465" cy="859465"/>
          </a:xfrm>
          <a:prstGeom prst="rect">
            <a:avLst/>
          </a:prstGeom>
        </p:spPr>
      </p:pic>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PTC Calculation – Unclaimed Individual (special situation)</a:t>
            </a:r>
            <a:endParaRPr lang="en-US" dirty="0"/>
          </a:p>
        </p:txBody>
      </p:sp>
      <p:sp>
        <p:nvSpPr>
          <p:cNvPr id="302084" name="Footer Placeholder 2"/>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TY2016</a:t>
            </a:r>
          </a:p>
        </p:txBody>
      </p:sp>
      <p:sp>
        <p:nvSpPr>
          <p:cNvPr id="302085" name="Slide Number Placeholder 3"/>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7FD6F6D-F7E2-4589-81E9-8FA3946CC05E}" type="slidenum">
              <a:rPr lang="en-US" altLang="en-US" smtClean="0"/>
              <a:pPr/>
              <a:t>168</a:t>
            </a:fld>
            <a:endParaRPr lang="en-US" altLang="en-US" dirty="0" smtClean="0"/>
          </a:p>
        </p:txBody>
      </p:sp>
      <p:sp>
        <p:nvSpPr>
          <p:cNvPr id="302083" name="Content Placeholder 4"/>
          <p:cNvSpPr>
            <a:spLocks noGrp="1"/>
          </p:cNvSpPr>
          <p:nvPr>
            <p:ph sz="quarter" idx="12"/>
          </p:nvPr>
        </p:nvSpPr>
        <p:spPr/>
        <p:txBody>
          <a:bodyPr>
            <a:normAutofit lnSpcReduction="10000"/>
          </a:bodyPr>
          <a:lstStyle/>
          <a:p>
            <a:r>
              <a:rPr lang="en-US" altLang="en-US" dirty="0" smtClean="0"/>
              <a:t>Possible situation (cont.):</a:t>
            </a:r>
          </a:p>
          <a:p>
            <a:pPr lvl="1"/>
            <a:r>
              <a:rPr lang="en-US" altLang="en-US" dirty="0" smtClean="0"/>
              <a:t>If one of the relatives enrolled the child in a Marketplace policy with APTC, they must reconcile the APTC on their return, even though they cannot claim the child</a:t>
            </a:r>
          </a:p>
          <a:p>
            <a:pPr lvl="1"/>
            <a:r>
              <a:rPr lang="en-US" altLang="en-US" dirty="0" smtClean="0"/>
              <a:t>No PTC allowed for a nondependent</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2535" y="435935"/>
            <a:ext cx="859465" cy="859465"/>
          </a:xfrm>
          <a:prstGeom prst="rect">
            <a:avLst/>
          </a:prstGeom>
        </p:spPr>
      </p:pic>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PTC</a:t>
            </a:r>
            <a:endParaRPr lang="en-US" dirty="0"/>
          </a:p>
        </p:txBody>
      </p:sp>
      <p:sp>
        <p:nvSpPr>
          <p:cNvPr id="304132" name="Footer Placeholder 2"/>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TY2016</a:t>
            </a:r>
          </a:p>
        </p:txBody>
      </p:sp>
      <p:sp>
        <p:nvSpPr>
          <p:cNvPr id="304133" name="Slide Number Placeholder 3"/>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CBC161F-EB67-40EC-8AE0-C4AED8BCFB2D}" type="slidenum">
              <a:rPr lang="en-US" altLang="en-US" smtClean="0"/>
              <a:pPr/>
              <a:t>169</a:t>
            </a:fld>
            <a:endParaRPr lang="en-US" altLang="en-US" dirty="0" smtClean="0"/>
          </a:p>
        </p:txBody>
      </p:sp>
      <p:sp>
        <p:nvSpPr>
          <p:cNvPr id="5" name="Content Placeholder 4"/>
          <p:cNvSpPr>
            <a:spLocks noGrp="1"/>
          </p:cNvSpPr>
          <p:nvPr>
            <p:ph sz="quarter" idx="12"/>
          </p:nvPr>
        </p:nvSpPr>
        <p:spPr/>
        <p:txBody>
          <a:bodyPr>
            <a:normAutofit fontScale="92500"/>
          </a:bodyPr>
          <a:lstStyle/>
          <a:p>
            <a:r>
              <a:rPr lang="en-US" altLang="en-US" dirty="0" smtClean="0"/>
              <a:t>Based on final tax return data</a:t>
            </a:r>
          </a:p>
          <a:p>
            <a:r>
              <a:rPr lang="en-US" altLang="en-US" dirty="0" smtClean="0"/>
              <a:t>Final PTC may be more than the Advance PTC (“APTC”)</a:t>
            </a:r>
          </a:p>
          <a:p>
            <a:pPr lvl="1"/>
            <a:r>
              <a:rPr lang="en-US" altLang="en-US" dirty="0" smtClean="0"/>
              <a:t>Claim a credit on the 1040</a:t>
            </a:r>
          </a:p>
          <a:p>
            <a:r>
              <a:rPr lang="en-US" altLang="en-US" dirty="0" smtClean="0"/>
              <a:t>Final PTC may be less than the APTC</a:t>
            </a:r>
          </a:p>
          <a:p>
            <a:pPr lvl="1"/>
            <a:r>
              <a:rPr lang="en-US" altLang="en-US" dirty="0" smtClean="0"/>
              <a:t>Pay back the excess (may be capped)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 Interview Questions</a:t>
            </a:r>
            <a:endParaRPr lang="en-US" dirty="0"/>
          </a:p>
        </p:txBody>
      </p:sp>
      <p:sp>
        <p:nvSpPr>
          <p:cNvPr id="48132"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TY2016</a:t>
            </a:r>
          </a:p>
        </p:txBody>
      </p:sp>
      <p:sp>
        <p:nvSpPr>
          <p:cNvPr id="48133"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5A5697C-3941-43BE-98D7-2B75B9C1F269}" type="slidenum">
              <a:rPr lang="en-US" altLang="en-US" smtClean="0"/>
              <a:pPr/>
              <a:t>17</a:t>
            </a:fld>
            <a:endParaRPr lang="en-US" altLang="en-US" dirty="0" smtClean="0"/>
          </a:p>
        </p:txBody>
      </p:sp>
      <p:sp>
        <p:nvSpPr>
          <p:cNvPr id="3" name="Content Placeholder 2"/>
          <p:cNvSpPr>
            <a:spLocks noGrp="1"/>
          </p:cNvSpPr>
          <p:nvPr>
            <p:ph sz="quarter" idx="12"/>
          </p:nvPr>
        </p:nvSpPr>
        <p:spPr/>
        <p:txBody>
          <a:bodyPr>
            <a:normAutofit fontScale="85000" lnSpcReduction="20000"/>
          </a:bodyPr>
          <a:lstStyle/>
          <a:p>
            <a:r>
              <a:rPr lang="en-US" dirty="0" smtClean="0"/>
              <a:t>Did you, your spouse and each dependent have Medicare, Medicaid, or other health insurance coverage all or part of the year? (See pub 4012 ACA-4)</a:t>
            </a:r>
          </a:p>
          <a:p>
            <a:pPr lvl="1"/>
            <a:r>
              <a:rPr lang="en-US" dirty="0" smtClean="0"/>
              <a:t>If not everyone, who did? who did not?</a:t>
            </a:r>
          </a:p>
          <a:p>
            <a:pPr lvl="1"/>
            <a:r>
              <a:rPr lang="en-US" dirty="0" smtClean="0"/>
              <a:t>If only part of the year which months were covered?</a:t>
            </a:r>
          </a:p>
          <a:p>
            <a:r>
              <a:rPr lang="en-US" dirty="0" smtClean="0"/>
              <a:t>One day of coverage means that month is covered</a:t>
            </a:r>
            <a:endParaRPr lang="en-US" dirty="0"/>
          </a:p>
        </p:txBody>
      </p:sp>
      <p:sp>
        <p:nvSpPr>
          <p:cNvPr id="7" name="TextBox 6"/>
          <p:cNvSpPr txBox="1"/>
          <p:nvPr/>
        </p:nvSpPr>
        <p:spPr>
          <a:xfrm>
            <a:off x="6657975" y="1306512"/>
            <a:ext cx="1857375" cy="369888"/>
          </a:xfrm>
          <a:prstGeom prst="rect">
            <a:avLst/>
          </a:prstGeom>
          <a:noFill/>
          <a:ln w="19050">
            <a:solidFill>
              <a:srgbClr val="00B0F0"/>
            </a:solidFill>
          </a:ln>
        </p:spPr>
        <p:txBody>
          <a:bodyPr>
            <a:spAutoFit/>
          </a:bodyPr>
          <a:lstStyle/>
          <a:p>
            <a:pPr algn="ctr" eaLnBrk="1" fontAlgn="auto" hangingPunct="1">
              <a:spcBef>
                <a:spcPts val="0"/>
              </a:spcBef>
              <a:spcAft>
                <a:spcPts val="0"/>
              </a:spcAft>
              <a:defRPr/>
            </a:pPr>
            <a:r>
              <a:rPr lang="en-US" b="1" dirty="0">
                <a:solidFill>
                  <a:srgbClr val="00B0F0"/>
                </a:solidFill>
                <a:latin typeface="+mn-lt"/>
              </a:rPr>
              <a:t>Pub 4012 ACA-4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Repayment of </a:t>
            </a:r>
            <a:br>
              <a:rPr lang="en-US" dirty="0" smtClean="0"/>
            </a:br>
            <a:r>
              <a:rPr lang="en-US" dirty="0" smtClean="0"/>
              <a:t>Excess APTC</a:t>
            </a:r>
            <a:endParaRPr lang="en-US" dirty="0"/>
          </a:p>
        </p:txBody>
      </p:sp>
      <p:sp>
        <p:nvSpPr>
          <p:cNvPr id="306180"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TY2016</a:t>
            </a:r>
          </a:p>
        </p:txBody>
      </p:sp>
      <p:sp>
        <p:nvSpPr>
          <p:cNvPr id="306181"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0AE920E-9DA4-4E72-8A5D-98D92157725E}" type="slidenum">
              <a:rPr lang="en-US" altLang="en-US" smtClean="0"/>
              <a:pPr/>
              <a:t>170</a:t>
            </a:fld>
            <a:endParaRPr lang="en-US" altLang="en-US" dirty="0" smtClean="0"/>
          </a:p>
        </p:txBody>
      </p:sp>
      <p:sp>
        <p:nvSpPr>
          <p:cNvPr id="306179" name="Content Placeholder 2"/>
          <p:cNvSpPr>
            <a:spLocks noGrp="1"/>
          </p:cNvSpPr>
          <p:nvPr>
            <p:ph sz="quarter" idx="12"/>
          </p:nvPr>
        </p:nvSpPr>
        <p:spPr>
          <a:xfrm>
            <a:off x="628650" y="2056061"/>
            <a:ext cx="7869654" cy="4497139"/>
          </a:xfrm>
        </p:spPr>
        <p:txBody>
          <a:bodyPr>
            <a:normAutofit fontScale="92500" lnSpcReduction="20000"/>
          </a:bodyPr>
          <a:lstStyle/>
          <a:p>
            <a:r>
              <a:rPr lang="en-US" altLang="en-US" dirty="0" smtClean="0"/>
              <a:t>Cap on repayment is based on Household MAGI* as a % of FPL</a:t>
            </a:r>
          </a:p>
          <a:p>
            <a:endParaRPr lang="en-US" altLang="en-US" sz="1600" dirty="0" smtClean="0"/>
          </a:p>
          <a:p>
            <a:endParaRPr lang="en-US" altLang="en-US" sz="1400" dirty="0" smtClean="0"/>
          </a:p>
          <a:p>
            <a:endParaRPr lang="en-US" altLang="en-US" dirty="0" smtClean="0"/>
          </a:p>
          <a:p>
            <a:endParaRPr lang="en-US" altLang="en-US" dirty="0" smtClean="0"/>
          </a:p>
          <a:p>
            <a:r>
              <a:rPr lang="en-US" altLang="en-US" dirty="0" smtClean="0"/>
              <a:t>Full repayment if ≥ 400% FPL</a:t>
            </a:r>
          </a:p>
          <a:p>
            <a:r>
              <a:rPr lang="en-US" altLang="en-US" dirty="0" smtClean="0"/>
              <a:t>No rounding of percentages!</a:t>
            </a:r>
          </a:p>
          <a:p>
            <a:pPr marL="0" indent="0">
              <a:buNone/>
            </a:pPr>
            <a:r>
              <a:rPr lang="en-US" altLang="en-US" sz="3600" dirty="0" smtClean="0"/>
              <a:t>*PTC definition</a:t>
            </a:r>
          </a:p>
          <a:p>
            <a:endParaRPr lang="en-US" altLang="en-US" dirty="0" smtClean="0"/>
          </a:p>
        </p:txBody>
      </p:sp>
      <p:sp>
        <p:nvSpPr>
          <p:cNvPr id="7" name="TextBox 6"/>
          <p:cNvSpPr txBox="1"/>
          <p:nvPr/>
        </p:nvSpPr>
        <p:spPr>
          <a:xfrm>
            <a:off x="6705600" y="1306512"/>
            <a:ext cx="1857375" cy="369888"/>
          </a:xfrm>
          <a:prstGeom prst="rect">
            <a:avLst/>
          </a:prstGeom>
          <a:noFill/>
          <a:ln w="19050">
            <a:solidFill>
              <a:srgbClr val="00B0F0"/>
            </a:solidFill>
          </a:ln>
        </p:spPr>
        <p:txBody>
          <a:bodyPr>
            <a:spAutoFit/>
          </a:bodyPr>
          <a:lstStyle/>
          <a:p>
            <a:pPr algn="ctr" eaLnBrk="1" fontAlgn="auto" hangingPunct="1">
              <a:spcBef>
                <a:spcPts val="0"/>
              </a:spcBef>
              <a:spcAft>
                <a:spcPts val="0"/>
              </a:spcAft>
              <a:defRPr/>
            </a:pPr>
            <a:r>
              <a:rPr lang="en-US" b="1" dirty="0">
                <a:solidFill>
                  <a:srgbClr val="00B0F0"/>
                </a:solidFill>
                <a:latin typeface="+mn-lt"/>
              </a:rPr>
              <a:t>Pub 4012 </a:t>
            </a:r>
            <a:r>
              <a:rPr lang="en-US" b="1" dirty="0" smtClean="0">
                <a:solidFill>
                  <a:srgbClr val="00B0F0"/>
                </a:solidFill>
                <a:latin typeface="+mn-lt"/>
              </a:rPr>
              <a:t>ACA-18</a:t>
            </a:r>
            <a:endParaRPr lang="en-US" b="1" dirty="0">
              <a:solidFill>
                <a:srgbClr val="00B0F0"/>
              </a:solidFill>
              <a:latin typeface="+mn-lt"/>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390525"/>
            <a:ext cx="1089025" cy="904875"/>
          </a:xfrm>
          <a:prstGeom prst="rect">
            <a:avLst/>
          </a:prstGeom>
        </p:spPr>
      </p:pic>
      <p:pic>
        <p:nvPicPr>
          <p:cNvPr id="3" name="Picture 2"/>
          <p:cNvPicPr>
            <a:picLocks noChangeAspect="1"/>
          </p:cNvPicPr>
          <p:nvPr/>
        </p:nvPicPr>
        <p:blipFill>
          <a:blip r:embed="rId4">
            <a:duotone>
              <a:schemeClr val="accent2">
                <a:shade val="45000"/>
                <a:satMod val="135000"/>
              </a:schemeClr>
              <a:prstClr val="white"/>
            </a:duotone>
          </a:blip>
          <a:stretch>
            <a:fillRect/>
          </a:stretch>
        </p:blipFill>
        <p:spPr>
          <a:xfrm>
            <a:off x="381000" y="3015964"/>
            <a:ext cx="8610600" cy="1556036"/>
          </a:xfrm>
          <a:prstGeom prst="rect">
            <a:avLst/>
          </a:prstGeom>
        </p:spPr>
      </p:pic>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smtClean="0"/>
              <a:t>Last Minute Planning – </a:t>
            </a:r>
            <a:br>
              <a:rPr lang="en-US" altLang="en-US" dirty="0" smtClean="0"/>
            </a:br>
            <a:r>
              <a:rPr lang="en-US" altLang="en-US" dirty="0" smtClean="0"/>
              <a:t>Watch for Cliff Hangers</a:t>
            </a:r>
          </a:p>
        </p:txBody>
      </p:sp>
      <p:sp>
        <p:nvSpPr>
          <p:cNvPr id="308228" name="Footer Placeholder 2"/>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TY2016</a:t>
            </a:r>
          </a:p>
        </p:txBody>
      </p:sp>
      <p:sp>
        <p:nvSpPr>
          <p:cNvPr id="308229" name="Slide Number Placeholder 3"/>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BAD78BB-2B7E-4D45-BB7E-3AAD970319FD}" type="slidenum">
              <a:rPr lang="en-US" altLang="en-US" smtClean="0"/>
              <a:pPr/>
              <a:t>171</a:t>
            </a:fld>
            <a:endParaRPr lang="en-US" altLang="en-US" dirty="0" smtClean="0"/>
          </a:p>
        </p:txBody>
      </p:sp>
      <p:sp>
        <p:nvSpPr>
          <p:cNvPr id="5" name="Content Placeholder 4"/>
          <p:cNvSpPr>
            <a:spLocks noGrp="1"/>
          </p:cNvSpPr>
          <p:nvPr>
            <p:ph sz="quarter" idx="12"/>
          </p:nvPr>
        </p:nvSpPr>
        <p:spPr/>
        <p:txBody>
          <a:bodyPr>
            <a:normAutofit fontScale="70000" lnSpcReduction="20000"/>
          </a:bodyPr>
          <a:lstStyle/>
          <a:p>
            <a:r>
              <a:rPr lang="en-US" altLang="en-US" dirty="0" smtClean="0"/>
              <a:t>If it appears the taxpayer is near a benchmark income level, consider possible ways to reduce AGI</a:t>
            </a:r>
          </a:p>
          <a:p>
            <a:pPr lvl="1"/>
            <a:r>
              <a:rPr lang="en-US" altLang="en-US" dirty="0" smtClean="0"/>
              <a:t>Household income is 200%, 300% or 400% of FPL</a:t>
            </a:r>
          </a:p>
          <a:p>
            <a:r>
              <a:rPr lang="en-US" altLang="en-US" dirty="0" smtClean="0"/>
              <a:t>Consider: deductible IRA (including a recharacterization of a Roth IRA to a traditional IRA), tuition &amp; fees deduction, etc.</a:t>
            </a:r>
          </a:p>
          <a:p>
            <a:r>
              <a:rPr lang="en-US" altLang="en-US" dirty="0" smtClean="0"/>
              <a:t>Hint: test to see which education benefit is better after entering all return and ACA data</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735" y="435935"/>
            <a:ext cx="859465" cy="8594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smtClean="0"/>
              <a:t>Last Minute Planning – Scholarships / Grants</a:t>
            </a:r>
          </a:p>
        </p:txBody>
      </p:sp>
      <p:sp>
        <p:nvSpPr>
          <p:cNvPr id="310276" name="Footer Placeholder 2"/>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TY2016</a:t>
            </a:r>
          </a:p>
        </p:txBody>
      </p:sp>
      <p:sp>
        <p:nvSpPr>
          <p:cNvPr id="310277" name="Slide Number Placeholder 3"/>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FB87411-A040-4B42-9520-9BA498B87C3D}" type="slidenum">
              <a:rPr lang="en-US" altLang="en-US" smtClean="0"/>
              <a:pPr/>
              <a:t>172</a:t>
            </a:fld>
            <a:endParaRPr lang="en-US" altLang="en-US" dirty="0" smtClean="0"/>
          </a:p>
        </p:txBody>
      </p:sp>
      <p:sp>
        <p:nvSpPr>
          <p:cNvPr id="5" name="Content Placeholder 4"/>
          <p:cNvSpPr>
            <a:spLocks noGrp="1"/>
          </p:cNvSpPr>
          <p:nvPr>
            <p:ph sz="quarter" idx="12"/>
          </p:nvPr>
        </p:nvSpPr>
        <p:spPr>
          <a:xfrm>
            <a:off x="628650" y="1981200"/>
            <a:ext cx="7869654" cy="4191000"/>
          </a:xfrm>
        </p:spPr>
        <p:txBody>
          <a:bodyPr>
            <a:normAutofit fontScale="77500" lnSpcReduction="20000"/>
          </a:bodyPr>
          <a:lstStyle/>
          <a:p>
            <a:r>
              <a:rPr lang="en-US" dirty="0" smtClean="0"/>
              <a:t>The student may elect to treat some or all of their grant as taxable income to increase an allowable education deduction or credit</a:t>
            </a:r>
          </a:p>
          <a:p>
            <a:r>
              <a:rPr lang="en-US" dirty="0" smtClean="0"/>
              <a:t>When taxable, the grant is considered earned income for the gross income test of filing requirement</a:t>
            </a:r>
          </a:p>
          <a:p>
            <a:r>
              <a:rPr lang="en-US" dirty="0" smtClean="0"/>
              <a:t>Once a filing requirement exists for the student, the student’s MAGI may have an ACA impact on the taxpayer’s return (e.g. parent’s return)</a:t>
            </a:r>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4935" y="304800"/>
            <a:ext cx="859465" cy="8594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Minute Planning</a:t>
            </a:r>
            <a:endParaRPr lang="en-US" dirty="0"/>
          </a:p>
        </p:txBody>
      </p:sp>
      <p:sp>
        <p:nvSpPr>
          <p:cNvPr id="312324" name="Footer Placeholder 2"/>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TY2016</a:t>
            </a:r>
          </a:p>
        </p:txBody>
      </p:sp>
      <p:sp>
        <p:nvSpPr>
          <p:cNvPr id="312325" name="Slide Number Placeholder 3"/>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C8535FD-2FFE-4CA6-887E-5CA0309FEAE0}" type="slidenum">
              <a:rPr lang="en-US" altLang="en-US" smtClean="0"/>
              <a:pPr/>
              <a:t>173</a:t>
            </a:fld>
            <a:endParaRPr lang="en-US" altLang="en-US" dirty="0" smtClean="0"/>
          </a:p>
        </p:txBody>
      </p:sp>
      <p:sp>
        <p:nvSpPr>
          <p:cNvPr id="5" name="Content Placeholder 4"/>
          <p:cNvSpPr>
            <a:spLocks noGrp="1"/>
          </p:cNvSpPr>
          <p:nvPr>
            <p:ph sz="quarter" idx="12"/>
          </p:nvPr>
        </p:nvSpPr>
        <p:spPr>
          <a:xfrm>
            <a:off x="628650" y="1904999"/>
            <a:ext cx="7869654" cy="4308227"/>
          </a:xfrm>
        </p:spPr>
        <p:txBody>
          <a:bodyPr>
            <a:normAutofit fontScale="85000" lnSpcReduction="20000"/>
          </a:bodyPr>
          <a:lstStyle/>
          <a:p>
            <a:r>
              <a:rPr lang="en-US" dirty="0" smtClean="0"/>
              <a:t>If it appears MFJ taxpayers are having to repay a lot of APTC (e.g. at 450% of FPL)</a:t>
            </a:r>
          </a:p>
          <a:p>
            <a:pPr lvl="1"/>
            <a:r>
              <a:rPr lang="en-US" dirty="0" smtClean="0"/>
              <a:t>Consider MFS status</a:t>
            </a:r>
          </a:p>
          <a:p>
            <a:pPr lvl="1"/>
            <a:r>
              <a:rPr lang="en-US" dirty="0" smtClean="0"/>
              <a:t>They are no longer eligible for PTC</a:t>
            </a:r>
          </a:p>
          <a:p>
            <a:pPr lvl="1"/>
            <a:r>
              <a:rPr lang="en-US" dirty="0" smtClean="0"/>
              <a:t>BUT the repayment cap may apply!</a:t>
            </a:r>
          </a:p>
          <a:p>
            <a:r>
              <a:rPr lang="en-US" dirty="0" smtClean="0"/>
              <a:t>MFS status may also help in the year of marriage instead of the alternative calculation, which is out of scope</a:t>
            </a:r>
          </a:p>
          <a:p>
            <a:r>
              <a:rPr lang="en-US" dirty="0" smtClean="0"/>
              <a:t>Refer to 8962 instructions</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2535" y="435935"/>
            <a:ext cx="859465" cy="8594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PTC and Medical Insurance Itemized Deduction</a:t>
            </a:r>
            <a:endParaRPr lang="en-US" dirty="0"/>
          </a:p>
        </p:txBody>
      </p:sp>
      <p:sp>
        <p:nvSpPr>
          <p:cNvPr id="314372"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TY2016</a:t>
            </a:r>
          </a:p>
        </p:txBody>
      </p:sp>
      <p:sp>
        <p:nvSpPr>
          <p:cNvPr id="314373"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C116001-D4DC-4B89-8247-993FBE09325E}" type="slidenum">
              <a:rPr lang="en-US" altLang="en-US" smtClean="0"/>
              <a:pPr/>
              <a:t>174</a:t>
            </a:fld>
            <a:endParaRPr lang="en-US" altLang="en-US" dirty="0" smtClean="0"/>
          </a:p>
        </p:txBody>
      </p:sp>
      <p:sp>
        <p:nvSpPr>
          <p:cNvPr id="3" name="Content Placeholder 2"/>
          <p:cNvSpPr>
            <a:spLocks noGrp="1"/>
          </p:cNvSpPr>
          <p:nvPr>
            <p:ph sz="quarter" idx="12"/>
          </p:nvPr>
        </p:nvSpPr>
        <p:spPr/>
        <p:txBody>
          <a:bodyPr>
            <a:normAutofit/>
          </a:bodyPr>
          <a:lstStyle/>
          <a:p>
            <a:r>
              <a:rPr lang="en-US" altLang="en-US" dirty="0" smtClean="0"/>
              <a:t>The itemized deduction for 2016 is</a:t>
            </a:r>
          </a:p>
          <a:p>
            <a:pPr lvl="1"/>
            <a:r>
              <a:rPr lang="en-US" altLang="en-US" dirty="0" smtClean="0"/>
              <a:t>Decreased for any additional PTC that is claimed on the 2016 return</a:t>
            </a:r>
          </a:p>
          <a:p>
            <a:pPr lvl="1"/>
            <a:r>
              <a:rPr lang="en-US" altLang="en-US" dirty="0" smtClean="0"/>
              <a:t>Increased for any excess APTC that must be paid back with the 2016 return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PTC and Medical Insurance Itemized Deduction</a:t>
            </a:r>
            <a:endParaRPr lang="en-US" dirty="0"/>
          </a:p>
        </p:txBody>
      </p:sp>
      <p:sp>
        <p:nvSpPr>
          <p:cNvPr id="314372"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TY2016</a:t>
            </a:r>
          </a:p>
        </p:txBody>
      </p:sp>
      <p:sp>
        <p:nvSpPr>
          <p:cNvPr id="314373"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C116001-D4DC-4B89-8247-993FBE09325E}" type="slidenum">
              <a:rPr lang="en-US" altLang="en-US" smtClean="0"/>
              <a:pPr/>
              <a:t>175</a:t>
            </a:fld>
            <a:endParaRPr lang="en-US" altLang="en-US" dirty="0" smtClean="0"/>
          </a:p>
        </p:txBody>
      </p:sp>
      <p:sp>
        <p:nvSpPr>
          <p:cNvPr id="3" name="Content Placeholder 2"/>
          <p:cNvSpPr>
            <a:spLocks noGrp="1"/>
          </p:cNvSpPr>
          <p:nvPr>
            <p:ph sz="quarter" idx="12"/>
          </p:nvPr>
        </p:nvSpPr>
        <p:spPr>
          <a:xfrm>
            <a:off x="628650" y="1905000"/>
            <a:ext cx="7869654" cy="4419600"/>
          </a:xfrm>
        </p:spPr>
        <p:txBody>
          <a:bodyPr>
            <a:normAutofit fontScale="85000" lnSpcReduction="10000"/>
          </a:bodyPr>
          <a:lstStyle/>
          <a:p>
            <a:r>
              <a:rPr lang="en-US" altLang="en-US" dirty="0" smtClean="0"/>
              <a:t>For a return with PTC and itemizing deductions, go to </a:t>
            </a:r>
          </a:p>
          <a:p>
            <a:endParaRPr lang="en-US" altLang="en-US" dirty="0"/>
          </a:p>
          <a:p>
            <a:endParaRPr lang="en-US" altLang="en-US" dirty="0" smtClean="0"/>
          </a:p>
          <a:p>
            <a:r>
              <a:rPr lang="en-US" altLang="en-US" dirty="0" smtClean="0"/>
              <a:t>Increase or decrease insurance deduction by excess PTC or additional PTC</a:t>
            </a:r>
          </a:p>
          <a:p>
            <a:r>
              <a:rPr lang="en-US" altLang="en-US" dirty="0" smtClean="0"/>
              <a:t>Make a note on the intake form for TP and reviewer</a:t>
            </a: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457200" y="2952598"/>
            <a:ext cx="8373644" cy="1086002"/>
          </a:xfrm>
          <a:prstGeom prst="rect">
            <a:avLst/>
          </a:prstGeom>
          <a:ln>
            <a:solidFill>
              <a:schemeClr val="tx1"/>
            </a:solidFill>
          </a:ln>
        </p:spPr>
      </p:pic>
    </p:spTree>
    <p:extLst>
      <p:ext uri="{BB962C8B-B14F-4D97-AF65-F5344CB8AC3E}">
        <p14:creationId xmlns:p14="http://schemas.microsoft.com/office/powerpoint/2010/main" val="2740553127"/>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 – Scope Limitations</a:t>
            </a:r>
            <a:endParaRPr lang="en-US" dirty="0"/>
          </a:p>
        </p:txBody>
      </p:sp>
      <p:sp>
        <p:nvSpPr>
          <p:cNvPr id="316420"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TY2016</a:t>
            </a:r>
          </a:p>
        </p:txBody>
      </p:sp>
      <p:sp>
        <p:nvSpPr>
          <p:cNvPr id="316421"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C764542-2803-4A00-BA3A-0A57BEB9822A}" type="slidenum">
              <a:rPr lang="en-US" altLang="en-US" smtClean="0"/>
              <a:pPr/>
              <a:t>176</a:t>
            </a:fld>
            <a:endParaRPr lang="en-US" altLang="en-US" dirty="0" smtClean="0"/>
          </a:p>
        </p:txBody>
      </p:sp>
      <p:sp>
        <p:nvSpPr>
          <p:cNvPr id="232451" name="Content Placeholder 2"/>
          <p:cNvSpPr>
            <a:spLocks noGrp="1"/>
          </p:cNvSpPr>
          <p:nvPr>
            <p:ph sz="quarter" idx="12"/>
          </p:nvPr>
        </p:nvSpPr>
        <p:spPr>
          <a:xfrm>
            <a:off x="628650" y="1905000"/>
            <a:ext cx="7869654" cy="4495800"/>
          </a:xfrm>
        </p:spPr>
        <p:txBody>
          <a:bodyPr>
            <a:normAutofit fontScale="77500" lnSpcReduction="20000"/>
          </a:bodyPr>
          <a:lstStyle/>
          <a:p>
            <a:r>
              <a:rPr lang="en-US" altLang="en-US" dirty="0" smtClean="0"/>
              <a:t>Form 8962, Part IV: Shared policies</a:t>
            </a:r>
          </a:p>
          <a:p>
            <a:pPr lvl="1"/>
            <a:r>
              <a:rPr lang="en-US" altLang="en-US" dirty="0" smtClean="0"/>
              <a:t>A Marketplace policy that covers individuals that are not on the same tax return</a:t>
            </a:r>
          </a:p>
          <a:p>
            <a:pPr marL="339725" lvl="1" indent="0">
              <a:buNone/>
            </a:pPr>
            <a:r>
              <a:rPr lang="en-US" altLang="en-US" dirty="0" smtClean="0"/>
              <a:t>Examples:</a:t>
            </a:r>
          </a:p>
          <a:p>
            <a:pPr lvl="1"/>
            <a:r>
              <a:rPr lang="en-US" altLang="en-US" dirty="0" smtClean="0"/>
              <a:t>A recently divorced couple on one Mkt policy</a:t>
            </a:r>
          </a:p>
          <a:p>
            <a:pPr lvl="1"/>
            <a:r>
              <a:rPr lang="en-US" altLang="en-US" dirty="0" smtClean="0"/>
              <a:t>Child covered in Mkt policy with one divorced parent but claimed by the other</a:t>
            </a:r>
          </a:p>
          <a:p>
            <a:pPr lvl="1"/>
            <a:r>
              <a:rPr lang="en-US" altLang="en-US" dirty="0" smtClean="0"/>
              <a:t>Child covered on parent’s Mkt policy moves out and claims own exemption</a:t>
            </a:r>
          </a:p>
        </p:txBody>
      </p:sp>
      <p:sp>
        <p:nvSpPr>
          <p:cNvPr id="6" name="TextBox 5"/>
          <p:cNvSpPr txBox="1"/>
          <p:nvPr/>
        </p:nvSpPr>
        <p:spPr>
          <a:xfrm>
            <a:off x="6553200" y="1295400"/>
            <a:ext cx="1857375" cy="369332"/>
          </a:xfrm>
          <a:prstGeom prst="rect">
            <a:avLst/>
          </a:prstGeom>
          <a:noFill/>
          <a:ln w="19050">
            <a:solidFill>
              <a:srgbClr val="00B0F0"/>
            </a:solidFill>
          </a:ln>
        </p:spPr>
        <p:txBody>
          <a:bodyPr>
            <a:spAutoFit/>
          </a:bodyPr>
          <a:lstStyle/>
          <a:p>
            <a:pPr algn="ctr" eaLnBrk="1" fontAlgn="auto" hangingPunct="1">
              <a:spcBef>
                <a:spcPts val="0"/>
              </a:spcBef>
              <a:spcAft>
                <a:spcPts val="0"/>
              </a:spcAft>
              <a:defRPr/>
            </a:pPr>
            <a:r>
              <a:rPr lang="en-US" b="1" dirty="0">
                <a:solidFill>
                  <a:srgbClr val="00B0F0"/>
                </a:solidFill>
                <a:latin typeface="+mn-lt"/>
              </a:rPr>
              <a:t>Pub 4012 </a:t>
            </a:r>
            <a:r>
              <a:rPr lang="en-US" b="1" dirty="0" smtClean="0">
                <a:solidFill>
                  <a:srgbClr val="00B0F0"/>
                </a:solidFill>
                <a:latin typeface="+mn-lt"/>
              </a:rPr>
              <a:t>ACA-19</a:t>
            </a:r>
            <a:endParaRPr lang="en-US" b="1" dirty="0">
              <a:solidFill>
                <a:srgbClr val="00B0F0"/>
              </a:solidFill>
              <a:latin typeface="+mn-lt"/>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7110" y="382249"/>
            <a:ext cx="1498239" cy="9385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245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245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245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24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Intake &amp; Interview 13614-C</a:t>
            </a:r>
            <a:endParaRPr lang="en-US" dirty="0"/>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318469"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CE6E412-6DCB-4AFD-BAE1-0F4113E0927C}" type="slidenum">
              <a:rPr lang="en-US" altLang="en-US" smtClean="0"/>
              <a:pPr/>
              <a:t>177</a:t>
            </a:fld>
            <a:endParaRPr lang="en-US" altLang="en-US" dirty="0" smtClean="0"/>
          </a:p>
        </p:txBody>
      </p:sp>
      <p:pic>
        <p:nvPicPr>
          <p:cNvPr id="318470"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33600"/>
            <a:ext cx="8686800" cy="375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ine Callout 1 2"/>
          <p:cNvSpPr/>
          <p:nvPr/>
        </p:nvSpPr>
        <p:spPr>
          <a:xfrm>
            <a:off x="3429000" y="4267200"/>
            <a:ext cx="3276600" cy="990600"/>
          </a:xfrm>
          <a:prstGeom prst="borderCallout1">
            <a:avLst>
              <a:gd name="adj1" fmla="val 22853"/>
              <a:gd name="adj2" fmla="val -1464"/>
              <a:gd name="adj3" fmla="val -100833"/>
              <a:gd name="adj4" fmla="val -79141"/>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chemeClr val="tx1"/>
                </a:solidFill>
              </a:rPr>
              <a:t>A “no” answer on 3b means there’s a shared policy (but this is not the only test)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 – Scope Limitations</a:t>
            </a:r>
            <a:endParaRPr lang="en-US" dirty="0"/>
          </a:p>
        </p:txBody>
      </p:sp>
      <p:sp>
        <p:nvSpPr>
          <p:cNvPr id="320516"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TY2016</a:t>
            </a:r>
          </a:p>
        </p:txBody>
      </p:sp>
      <p:sp>
        <p:nvSpPr>
          <p:cNvPr id="320517"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C576942-7AB5-4772-8794-2D9915905FDE}" type="slidenum">
              <a:rPr lang="en-US" altLang="en-US" smtClean="0"/>
              <a:pPr/>
              <a:t>178</a:t>
            </a:fld>
            <a:endParaRPr lang="en-US" altLang="en-US" dirty="0" smtClean="0"/>
          </a:p>
        </p:txBody>
      </p:sp>
      <p:sp>
        <p:nvSpPr>
          <p:cNvPr id="181251" name="Content Placeholder 2"/>
          <p:cNvSpPr>
            <a:spLocks noGrp="1"/>
          </p:cNvSpPr>
          <p:nvPr>
            <p:ph sz="quarter" idx="12"/>
          </p:nvPr>
        </p:nvSpPr>
        <p:spPr/>
        <p:txBody>
          <a:bodyPr>
            <a:normAutofit fontScale="85000" lnSpcReduction="20000"/>
          </a:bodyPr>
          <a:lstStyle/>
          <a:p>
            <a:r>
              <a:rPr lang="en-US" altLang="en-US" dirty="0" smtClean="0"/>
              <a:t>Form 8962, Part V: Alternative Calculation for Year of Marriage</a:t>
            </a:r>
          </a:p>
          <a:p>
            <a:pPr lvl="1"/>
            <a:r>
              <a:rPr lang="en-US" altLang="en-US" dirty="0" smtClean="0"/>
              <a:t>See 5 questions in Pub 4012, p. ACA-20</a:t>
            </a:r>
          </a:p>
          <a:p>
            <a:pPr lvl="1"/>
            <a:r>
              <a:rPr lang="en-US" altLang="en-US" dirty="0" smtClean="0"/>
              <a:t>Applies only when there is a Marketplace policy(ies) and there is </a:t>
            </a:r>
            <a:r>
              <a:rPr lang="en-US" altLang="en-US" i="1" dirty="0" smtClean="0">
                <a:solidFill>
                  <a:srgbClr val="3333FF"/>
                </a:solidFill>
              </a:rPr>
              <a:t>excess</a:t>
            </a:r>
            <a:r>
              <a:rPr lang="en-US" altLang="en-US" dirty="0" smtClean="0">
                <a:solidFill>
                  <a:srgbClr val="3333FF"/>
                </a:solidFill>
              </a:rPr>
              <a:t> </a:t>
            </a:r>
            <a:r>
              <a:rPr lang="en-US" altLang="en-US" dirty="0" smtClean="0"/>
              <a:t>APTC*</a:t>
            </a:r>
          </a:p>
          <a:p>
            <a:pPr lvl="1"/>
            <a:r>
              <a:rPr lang="en-US" altLang="en-US" dirty="0" smtClean="0"/>
              <a:t>If tentative 8962 shows additional PTC, alternative calculation does not apply and return is in scope*</a:t>
            </a:r>
          </a:p>
          <a:p>
            <a:pPr marL="339725" lvl="1" indent="0">
              <a:buNone/>
            </a:pPr>
            <a:r>
              <a:rPr lang="en-US" altLang="en-US" dirty="0" smtClean="0"/>
              <a:t>*8962 instructions worksheet 3</a:t>
            </a:r>
          </a:p>
        </p:txBody>
      </p:sp>
      <p:sp>
        <p:nvSpPr>
          <p:cNvPr id="6" name="TextBox 5"/>
          <p:cNvSpPr txBox="1"/>
          <p:nvPr/>
        </p:nvSpPr>
        <p:spPr>
          <a:xfrm>
            <a:off x="6553200" y="1295400"/>
            <a:ext cx="1857375" cy="369888"/>
          </a:xfrm>
          <a:prstGeom prst="rect">
            <a:avLst/>
          </a:prstGeom>
          <a:noFill/>
          <a:ln w="19050">
            <a:solidFill>
              <a:srgbClr val="00B0F0"/>
            </a:solidFill>
          </a:ln>
        </p:spPr>
        <p:txBody>
          <a:bodyPr>
            <a:spAutoFit/>
          </a:bodyPr>
          <a:lstStyle/>
          <a:p>
            <a:pPr algn="ctr" eaLnBrk="1" fontAlgn="auto" hangingPunct="1">
              <a:spcBef>
                <a:spcPts val="0"/>
              </a:spcBef>
              <a:spcAft>
                <a:spcPts val="0"/>
              </a:spcAft>
              <a:defRPr/>
            </a:pPr>
            <a:r>
              <a:rPr lang="en-US" b="1" dirty="0">
                <a:solidFill>
                  <a:srgbClr val="00B0F0"/>
                </a:solidFill>
                <a:latin typeface="+mn-lt"/>
              </a:rPr>
              <a:t>Pub 4012 </a:t>
            </a:r>
            <a:r>
              <a:rPr lang="en-US" b="1" dirty="0" smtClean="0">
                <a:solidFill>
                  <a:srgbClr val="00B0F0"/>
                </a:solidFill>
                <a:latin typeface="+mn-lt"/>
              </a:rPr>
              <a:t>ACA-20</a:t>
            </a:r>
            <a:endParaRPr lang="en-US" b="1" dirty="0">
              <a:solidFill>
                <a:srgbClr val="00B0F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125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125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125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12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 – Scope Limitations</a:t>
            </a:r>
            <a:endParaRPr lang="en-US" dirty="0"/>
          </a:p>
        </p:txBody>
      </p:sp>
      <p:sp>
        <p:nvSpPr>
          <p:cNvPr id="322564"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TY2016</a:t>
            </a:r>
          </a:p>
        </p:txBody>
      </p:sp>
      <p:sp>
        <p:nvSpPr>
          <p:cNvPr id="322565"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E39AA22-46C2-4B33-8C2D-AB4D3F18C4A8}" type="slidenum">
              <a:rPr lang="en-US" altLang="en-US" smtClean="0"/>
              <a:pPr/>
              <a:t>179</a:t>
            </a:fld>
            <a:endParaRPr lang="en-US" altLang="en-US" dirty="0" smtClean="0"/>
          </a:p>
        </p:txBody>
      </p:sp>
      <p:sp>
        <p:nvSpPr>
          <p:cNvPr id="322563" name="Content Placeholder 2"/>
          <p:cNvSpPr>
            <a:spLocks noGrp="1"/>
          </p:cNvSpPr>
          <p:nvPr>
            <p:ph sz="quarter" idx="12"/>
          </p:nvPr>
        </p:nvSpPr>
        <p:spPr/>
        <p:txBody>
          <a:bodyPr/>
          <a:lstStyle/>
          <a:p>
            <a:r>
              <a:rPr lang="en-US" altLang="en-US" dirty="0" smtClean="0"/>
              <a:t>Self-employed individual’s health insurance adjustment to gross income remains out of scope</a:t>
            </a:r>
          </a:p>
          <a:p>
            <a:pPr lvl="1"/>
            <a:r>
              <a:rPr lang="en-US" altLang="en-US" dirty="0" smtClean="0"/>
              <a:t>(greatly complicated if PTC is involved)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This MEC?</a:t>
            </a:r>
            <a:endParaRPr lang="en-US" dirty="0"/>
          </a:p>
        </p:txBody>
      </p:sp>
      <p:sp>
        <p:nvSpPr>
          <p:cNvPr id="5" name="Footer Placeholder 4"/>
          <p:cNvSpPr>
            <a:spLocks noGrp="1"/>
          </p:cNvSpPr>
          <p:nvPr>
            <p:ph type="ftr" sz="quarter" idx="10"/>
          </p:nvPr>
        </p:nvSpPr>
        <p:spPr/>
        <p:txBody>
          <a:bodyPr/>
          <a:lstStyle/>
          <a:p>
            <a:r>
              <a:rPr lang="en-US" dirty="0" smtClean="0"/>
              <a:t>NTTC Training – TY2016</a:t>
            </a:r>
            <a:endParaRPr lang="en-US" dirty="0"/>
          </a:p>
        </p:txBody>
      </p:sp>
      <p:sp>
        <p:nvSpPr>
          <p:cNvPr id="50181" name="Slide Number Placeholder 3"/>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051C45C-3E12-4B79-9BB2-D8B15B3771C1}" type="slidenum">
              <a:rPr lang="en-US" altLang="en-US" smtClean="0"/>
              <a:pPr/>
              <a:t>18</a:t>
            </a:fld>
            <a:endParaRPr lang="en-US" altLang="en-US" dirty="0" smtClean="0"/>
          </a:p>
        </p:txBody>
      </p:sp>
      <p:sp>
        <p:nvSpPr>
          <p:cNvPr id="3" name="Content Placeholder 2"/>
          <p:cNvSpPr>
            <a:spLocks noGrp="1"/>
          </p:cNvSpPr>
          <p:nvPr>
            <p:ph sz="quarter" idx="12"/>
          </p:nvPr>
        </p:nvSpPr>
        <p:spPr/>
        <p:txBody>
          <a:bodyPr>
            <a:normAutofit fontScale="92500"/>
          </a:bodyPr>
          <a:lstStyle/>
          <a:p>
            <a:pPr marL="0" indent="0">
              <a:buNone/>
            </a:pPr>
            <a:r>
              <a:rPr lang="en-US" altLang="en-US" dirty="0" smtClean="0">
                <a:solidFill>
                  <a:schemeClr val="accent2">
                    <a:lumMod val="50000"/>
                  </a:schemeClr>
                </a:solidFill>
              </a:rPr>
              <a:t>1. </a:t>
            </a:r>
            <a:r>
              <a:rPr lang="en-US" altLang="en-US" dirty="0" smtClean="0"/>
              <a:t>Sandy is covered under health insurance offered by her spouse's employer. Does she have minimum essential coverage?</a:t>
            </a:r>
          </a:p>
          <a:p>
            <a:pPr marL="0" indent="0">
              <a:buNone/>
            </a:pPr>
            <a:r>
              <a:rPr lang="en-US" altLang="en-US" dirty="0" smtClean="0">
                <a:solidFill>
                  <a:schemeClr val="accent2">
                    <a:lumMod val="50000"/>
                  </a:schemeClr>
                </a:solidFill>
              </a:rPr>
              <a:t>Answer: </a:t>
            </a:r>
            <a:r>
              <a:rPr lang="en-US" altLang="en-US" dirty="0" smtClean="0"/>
              <a:t>Yes – Employer-sponsored coverage is minimum essential coverage</a:t>
            </a:r>
          </a:p>
        </p:txBody>
      </p:sp>
      <p:sp>
        <p:nvSpPr>
          <p:cNvPr id="6" name="TextBox 5"/>
          <p:cNvSpPr txBox="1"/>
          <p:nvPr/>
        </p:nvSpPr>
        <p:spPr>
          <a:xfrm>
            <a:off x="6629400" y="1295400"/>
            <a:ext cx="1857375" cy="369888"/>
          </a:xfrm>
          <a:prstGeom prst="rect">
            <a:avLst/>
          </a:prstGeom>
          <a:noFill/>
          <a:ln w="19050">
            <a:solidFill>
              <a:srgbClr val="00B0F0"/>
            </a:solidFill>
          </a:ln>
        </p:spPr>
        <p:txBody>
          <a:bodyPr>
            <a:spAutoFit/>
          </a:bodyPr>
          <a:lstStyle/>
          <a:p>
            <a:pPr algn="ctr" eaLnBrk="1" fontAlgn="auto" hangingPunct="1">
              <a:spcBef>
                <a:spcPts val="0"/>
              </a:spcBef>
              <a:spcAft>
                <a:spcPts val="0"/>
              </a:spcAft>
              <a:defRPr/>
            </a:pPr>
            <a:r>
              <a:rPr lang="en-US" b="1" dirty="0">
                <a:solidFill>
                  <a:srgbClr val="00B0F0"/>
                </a:solidFill>
                <a:latin typeface="+mn-lt"/>
              </a:rPr>
              <a:t>Pub 4012 ACA-4</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381000"/>
            <a:ext cx="568835" cy="9575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 PTC</a:t>
            </a:r>
            <a:endParaRPr lang="en-US" dirty="0"/>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324613"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B4AC41A-99A0-41EA-8F98-ACA29ECC1186}" type="slidenum">
              <a:rPr lang="en-US" altLang="en-US" smtClean="0"/>
              <a:pPr/>
              <a:t>180</a:t>
            </a:fld>
            <a:endParaRPr lang="en-US" altLang="en-US" dirty="0" smtClean="0"/>
          </a:p>
        </p:txBody>
      </p:sp>
      <p:sp>
        <p:nvSpPr>
          <p:cNvPr id="3" name="Content Placeholder 2"/>
          <p:cNvSpPr>
            <a:spLocks noGrp="1"/>
          </p:cNvSpPr>
          <p:nvPr>
            <p:ph sz="quarter" idx="12"/>
          </p:nvPr>
        </p:nvSpPr>
        <p:spPr/>
        <p:txBody>
          <a:bodyPr>
            <a:normAutofit fontScale="62500" lnSpcReduction="20000"/>
          </a:bodyPr>
          <a:lstStyle/>
          <a:p>
            <a:r>
              <a:rPr lang="en-US" dirty="0" smtClean="0"/>
              <a:t>1. Roger's APTC is $2,400. He is single with no dependents, and lives in Mississippi. His household income is over 400% of the FPL for a family size of one. How much of his APTC will he have to repay with his tax return?</a:t>
            </a:r>
          </a:p>
          <a:p>
            <a:pPr lvl="2"/>
            <a:r>
              <a:rPr lang="en-US" dirty="0" smtClean="0"/>
              <a:t>A $0 </a:t>
            </a:r>
          </a:p>
          <a:p>
            <a:pPr lvl="2"/>
            <a:r>
              <a:rPr lang="en-US" dirty="0" smtClean="0"/>
              <a:t>B $1,000 </a:t>
            </a:r>
          </a:p>
          <a:p>
            <a:pPr lvl="2"/>
            <a:r>
              <a:rPr lang="en-US" dirty="0" smtClean="0"/>
              <a:t>C $1,400 </a:t>
            </a:r>
          </a:p>
          <a:p>
            <a:pPr lvl="2"/>
            <a:r>
              <a:rPr lang="en-US" dirty="0" smtClean="0"/>
              <a:t>D $2,400</a:t>
            </a:r>
          </a:p>
          <a:p>
            <a:pPr marL="0" indent="0">
              <a:buNone/>
            </a:pPr>
            <a:r>
              <a:rPr lang="en-US" dirty="0" smtClean="0"/>
              <a:t>Answer: D – Because Roger's household income is over the 400% FPL, his additional tax liability is not capped by the additional tax limitation table</a:t>
            </a:r>
            <a:endParaRPr lang="en-US" dirty="0"/>
          </a:p>
        </p:txBody>
      </p:sp>
      <p:sp>
        <p:nvSpPr>
          <p:cNvPr id="7" name="Rectangle 6"/>
          <p:cNvSpPr/>
          <p:nvPr/>
        </p:nvSpPr>
        <p:spPr>
          <a:xfrm>
            <a:off x="1676400" y="4648200"/>
            <a:ext cx="1295400" cy="304800"/>
          </a:xfrm>
          <a:prstGeom prst="rect">
            <a:avLst/>
          </a:prstGeom>
          <a:solidFill>
            <a:schemeClr val="accent2">
              <a:lumMod val="20000"/>
              <a:lumOff val="80000"/>
              <a:alpha val="39000"/>
            </a:schemeClr>
          </a:solid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dirty="0" smtClean="0">
              <a:solidFill>
                <a:srgbClr val="FFFFFF"/>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490262"/>
            <a:ext cx="568835" cy="9575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PTC</a:t>
            </a:r>
            <a:endParaRPr lang="en-US" dirty="0"/>
          </a:p>
        </p:txBody>
      </p:sp>
      <p:sp>
        <p:nvSpPr>
          <p:cNvPr id="5" name="Footer Placeholder 4"/>
          <p:cNvSpPr>
            <a:spLocks noGrp="1"/>
          </p:cNvSpPr>
          <p:nvPr>
            <p:ph type="ftr" sz="quarter" idx="10"/>
          </p:nvPr>
        </p:nvSpPr>
        <p:spPr/>
        <p:txBody>
          <a:bodyPr/>
          <a:lstStyle/>
          <a:p>
            <a:r>
              <a:rPr lang="en-US" dirty="0" smtClean="0"/>
              <a:t>NTTC Training – TY2016</a:t>
            </a:r>
            <a:endParaRPr lang="en-US" dirty="0"/>
          </a:p>
        </p:txBody>
      </p:sp>
      <p:sp>
        <p:nvSpPr>
          <p:cNvPr id="326661" name="Slide Number Placeholder 3"/>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B1696A6-DF21-4371-A096-E55359E3763C}" type="slidenum">
              <a:rPr lang="en-US" altLang="en-US" smtClean="0"/>
              <a:pPr/>
              <a:t>181</a:t>
            </a:fld>
            <a:endParaRPr lang="en-US" altLang="en-US" dirty="0" smtClean="0"/>
          </a:p>
        </p:txBody>
      </p:sp>
      <p:sp>
        <p:nvSpPr>
          <p:cNvPr id="3" name="Content Placeholder 2"/>
          <p:cNvSpPr>
            <a:spLocks noGrp="1"/>
          </p:cNvSpPr>
          <p:nvPr>
            <p:ph sz="quarter" idx="12"/>
          </p:nvPr>
        </p:nvSpPr>
        <p:spPr/>
        <p:txBody>
          <a:bodyPr>
            <a:normAutofit fontScale="70000" lnSpcReduction="20000"/>
          </a:bodyPr>
          <a:lstStyle/>
          <a:p>
            <a:pPr marL="0" indent="0">
              <a:buNone/>
            </a:pPr>
            <a:r>
              <a:rPr lang="en-US" altLang="en-US" dirty="0" smtClean="0"/>
              <a:t>2. Judy is single with no dependents</a:t>
            </a:r>
          </a:p>
          <a:p>
            <a:pPr>
              <a:buFont typeface="Arial" panose="020B0604020202020204" pitchFamily="34" charset="0"/>
              <a:buChar char="•"/>
            </a:pPr>
            <a:r>
              <a:rPr lang="en-US" altLang="en-US" dirty="0" smtClean="0"/>
              <a:t>In December 2015, Judy enrolled through the Marketplace in a qualified health plan for 2016</a:t>
            </a:r>
          </a:p>
          <a:p>
            <a:pPr>
              <a:buFont typeface="Arial" panose="020B0604020202020204" pitchFamily="34" charset="0"/>
              <a:buChar char="•"/>
            </a:pPr>
            <a:r>
              <a:rPr lang="en-US" altLang="en-US" dirty="0" smtClean="0"/>
              <a:t>On July 14, 2016, Judy enlisted in the Army and was immediately eligible for government sponsored minimum essential coverage</a:t>
            </a:r>
          </a:p>
          <a:p>
            <a:pPr>
              <a:buFont typeface="Arial" panose="020B0604020202020204" pitchFamily="34" charset="0"/>
              <a:buChar char="•"/>
            </a:pPr>
            <a:r>
              <a:rPr lang="en-US" altLang="en-US" dirty="0" smtClean="0"/>
              <a:t>For what period is Judy able to claim a premium tax credit (if she meets all of the eligibility criteria)?</a:t>
            </a:r>
          </a:p>
          <a:p>
            <a:endParaRPr lang="en-US" altLang="en-US" dirty="0" smtClean="0"/>
          </a:p>
          <a:p>
            <a:endParaRPr lang="en-US" altLang="en-US" dirty="0" smtClean="0"/>
          </a:p>
          <a:p>
            <a:endParaRPr lang="en-US" altLang="en-US" dirty="0" smtClean="0"/>
          </a:p>
          <a:p>
            <a:endParaRPr lang="en-US" altLang="en-US" dirty="0" smtClean="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0535" y="435935"/>
            <a:ext cx="859465" cy="859465"/>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400" y="414062"/>
            <a:ext cx="568835" cy="9575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PTC (cont.)</a:t>
            </a:r>
            <a:endParaRPr lang="en-US" dirty="0"/>
          </a:p>
        </p:txBody>
      </p:sp>
      <p:sp>
        <p:nvSpPr>
          <p:cNvPr id="328710"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TY2016</a:t>
            </a:r>
          </a:p>
        </p:txBody>
      </p:sp>
      <p:sp>
        <p:nvSpPr>
          <p:cNvPr id="328709" name="Slide Number Placeholder 5"/>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E604E45-485F-49F2-8FCA-B9051F24EBAE}" type="slidenum">
              <a:rPr lang="en-US" altLang="en-US" smtClean="0"/>
              <a:pPr/>
              <a:t>182</a:t>
            </a:fld>
            <a:endParaRPr lang="en-US" altLang="en-US" dirty="0" smtClean="0"/>
          </a:p>
        </p:txBody>
      </p:sp>
      <p:sp>
        <p:nvSpPr>
          <p:cNvPr id="3" name="Content Placeholder 2"/>
          <p:cNvSpPr>
            <a:spLocks noGrp="1"/>
          </p:cNvSpPr>
          <p:nvPr>
            <p:ph sz="quarter" idx="12"/>
          </p:nvPr>
        </p:nvSpPr>
        <p:spPr/>
        <p:txBody>
          <a:bodyPr>
            <a:normAutofit fontScale="70000" lnSpcReduction="20000"/>
          </a:bodyPr>
          <a:lstStyle/>
          <a:p>
            <a:pPr marL="0" indent="0">
              <a:buNone/>
            </a:pPr>
            <a:r>
              <a:rPr lang="en-US" dirty="0" smtClean="0"/>
              <a:t>2. (continued)</a:t>
            </a:r>
          </a:p>
          <a:p>
            <a:pPr>
              <a:buFont typeface="Wingdings" panose="05000000000000000000" pitchFamily="2" charset="2"/>
              <a:buChar char="§"/>
            </a:pPr>
            <a:r>
              <a:rPr lang="en-US" dirty="0" smtClean="0"/>
              <a:t>A - The entire year </a:t>
            </a:r>
          </a:p>
          <a:p>
            <a:pPr>
              <a:buFont typeface="Wingdings" panose="05000000000000000000" pitchFamily="2" charset="2"/>
              <a:buChar char="§"/>
            </a:pPr>
            <a:r>
              <a:rPr lang="en-US" dirty="0" smtClean="0"/>
              <a:t>B - January through June </a:t>
            </a:r>
          </a:p>
          <a:p>
            <a:pPr>
              <a:buFont typeface="Wingdings" panose="05000000000000000000" pitchFamily="2" charset="2"/>
              <a:buChar char="§"/>
            </a:pPr>
            <a:r>
              <a:rPr lang="en-US" dirty="0" smtClean="0"/>
              <a:t>C - January through July</a:t>
            </a:r>
          </a:p>
          <a:p>
            <a:pPr>
              <a:buFont typeface="Wingdings" panose="05000000000000000000" pitchFamily="2" charset="2"/>
              <a:buChar char="§"/>
            </a:pPr>
            <a:r>
              <a:rPr lang="en-US" dirty="0" smtClean="0"/>
              <a:t>D - Judy is not eligible for the premium tax credit</a:t>
            </a:r>
          </a:p>
          <a:p>
            <a:pPr marL="0" indent="0">
              <a:buNone/>
            </a:pPr>
            <a:r>
              <a:rPr lang="en-US" dirty="0" smtClean="0"/>
              <a:t>Answer: Judy is eligible for PTC for July assuming she paid her premium for July (and did not get a full premium refund) because her government-sponsored coverage was not in effect on July 1</a:t>
            </a:r>
            <a:endParaRPr lang="en-US" dirty="0"/>
          </a:p>
        </p:txBody>
      </p:sp>
      <p:sp>
        <p:nvSpPr>
          <p:cNvPr id="5" name="Rectangle 4"/>
          <p:cNvSpPr/>
          <p:nvPr/>
        </p:nvSpPr>
        <p:spPr>
          <a:xfrm>
            <a:off x="914400" y="3449638"/>
            <a:ext cx="3757613" cy="512762"/>
          </a:xfrm>
          <a:prstGeom prst="rect">
            <a:avLst/>
          </a:prstGeom>
          <a:solidFill>
            <a:schemeClr val="accent2">
              <a:lumMod val="20000"/>
              <a:lumOff val="80000"/>
              <a:alpha val="17000"/>
            </a:schemeClr>
          </a:solid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dirty="0" smtClean="0">
              <a:solidFill>
                <a:srgbClr val="FFFFFF"/>
              </a:solidFill>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6586" y="363537"/>
            <a:ext cx="859465" cy="859465"/>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414062"/>
            <a:ext cx="568835" cy="9575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PTC</a:t>
            </a:r>
            <a:endParaRPr lang="en-US" dirty="0"/>
          </a:p>
        </p:txBody>
      </p:sp>
      <p:sp>
        <p:nvSpPr>
          <p:cNvPr id="5" name="Footer Placeholder 4"/>
          <p:cNvSpPr>
            <a:spLocks noGrp="1"/>
          </p:cNvSpPr>
          <p:nvPr>
            <p:ph type="ftr" sz="quarter" idx="10"/>
          </p:nvPr>
        </p:nvSpPr>
        <p:spPr/>
        <p:txBody>
          <a:bodyPr/>
          <a:lstStyle/>
          <a:p>
            <a:r>
              <a:rPr lang="en-US" dirty="0" smtClean="0"/>
              <a:t>NTTC Training – TY2016</a:t>
            </a:r>
            <a:endParaRPr lang="en-US" dirty="0"/>
          </a:p>
        </p:txBody>
      </p:sp>
      <p:sp>
        <p:nvSpPr>
          <p:cNvPr id="330757" name="Slide Number Placeholder 3"/>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CFE4F4A-5865-48B9-8E53-96CEA8F32673}" type="slidenum">
              <a:rPr lang="en-US" altLang="en-US" smtClean="0"/>
              <a:pPr/>
              <a:t>183</a:t>
            </a:fld>
            <a:endParaRPr lang="en-US" altLang="en-US" dirty="0" smtClean="0"/>
          </a:p>
        </p:txBody>
      </p:sp>
      <p:sp>
        <p:nvSpPr>
          <p:cNvPr id="3" name="Content Placeholder 2"/>
          <p:cNvSpPr>
            <a:spLocks noGrp="1"/>
          </p:cNvSpPr>
          <p:nvPr>
            <p:ph sz="quarter" idx="12"/>
          </p:nvPr>
        </p:nvSpPr>
        <p:spPr/>
        <p:txBody>
          <a:bodyPr>
            <a:normAutofit fontScale="92500" lnSpcReduction="20000"/>
          </a:bodyPr>
          <a:lstStyle/>
          <a:p>
            <a:pPr marL="0" indent="0">
              <a:buNone/>
            </a:pPr>
            <a:r>
              <a:rPr lang="en-US" altLang="en-US" dirty="0" smtClean="0"/>
              <a:t>3. Piper’s income is 300% of the FPL for her family size. For this tax year, she purchased health insurance through her employer. Is she eligible to take the premium tax credit for herself?</a:t>
            </a:r>
          </a:p>
          <a:p>
            <a:pPr marL="55563" indent="0">
              <a:buNone/>
            </a:pPr>
            <a:r>
              <a:rPr lang="en-US" altLang="en-US" dirty="0" smtClean="0"/>
              <a:t>Answer: No – the coverage must have been purchased through the Marketplace to claim PTC</a:t>
            </a:r>
          </a:p>
          <a:p>
            <a:pPr lvl="1"/>
            <a:endParaRPr lang="en-US" altLang="en-US" dirty="0" smtClean="0"/>
          </a:p>
          <a:p>
            <a:endParaRPr lang="en-US" altLang="en-US" dirty="0" smtClean="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490262"/>
            <a:ext cx="568835" cy="9575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PTC</a:t>
            </a:r>
            <a:endParaRPr lang="en-US" dirty="0"/>
          </a:p>
        </p:txBody>
      </p:sp>
      <p:sp>
        <p:nvSpPr>
          <p:cNvPr id="5" name="Footer Placeholder 4"/>
          <p:cNvSpPr>
            <a:spLocks noGrp="1"/>
          </p:cNvSpPr>
          <p:nvPr>
            <p:ph type="ftr" sz="quarter" idx="10"/>
          </p:nvPr>
        </p:nvSpPr>
        <p:spPr/>
        <p:txBody>
          <a:bodyPr/>
          <a:lstStyle/>
          <a:p>
            <a:r>
              <a:rPr lang="en-US" dirty="0" smtClean="0"/>
              <a:t>NTTC Training – TY2016</a:t>
            </a:r>
            <a:endParaRPr lang="en-US" dirty="0"/>
          </a:p>
        </p:txBody>
      </p:sp>
      <p:sp>
        <p:nvSpPr>
          <p:cNvPr id="332805" name="Slide Number Placeholder 3"/>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61AC3E0-FFE5-4536-9658-489B3FC3BD9D}" type="slidenum">
              <a:rPr lang="en-US" altLang="en-US" smtClean="0"/>
              <a:pPr/>
              <a:t>184</a:t>
            </a:fld>
            <a:endParaRPr lang="en-US" altLang="en-US" dirty="0" smtClean="0"/>
          </a:p>
        </p:txBody>
      </p:sp>
      <p:sp>
        <p:nvSpPr>
          <p:cNvPr id="3" name="Content Placeholder 2"/>
          <p:cNvSpPr>
            <a:spLocks noGrp="1"/>
          </p:cNvSpPr>
          <p:nvPr>
            <p:ph sz="quarter" idx="12"/>
          </p:nvPr>
        </p:nvSpPr>
        <p:spPr>
          <a:xfrm>
            <a:off x="628650" y="1968225"/>
            <a:ext cx="7869654" cy="4508775"/>
          </a:xfrm>
        </p:spPr>
        <p:txBody>
          <a:bodyPr>
            <a:normAutofit fontScale="70000" lnSpcReduction="20000"/>
          </a:bodyPr>
          <a:lstStyle/>
          <a:p>
            <a:pPr marL="0" indent="0">
              <a:buNone/>
            </a:pPr>
            <a:r>
              <a:rPr lang="en-US" altLang="en-US" dirty="0" smtClean="0"/>
              <a:t>4. Patrick is single and has no dependents</a:t>
            </a:r>
          </a:p>
          <a:p>
            <a:pPr>
              <a:buFont typeface="Wingdings" panose="05000000000000000000" pitchFamily="2" charset="2"/>
              <a:buChar char="§"/>
            </a:pPr>
            <a:r>
              <a:rPr lang="en-US" altLang="en-US" dirty="0" smtClean="0"/>
              <a:t>In November 2015, Patrick estimated his 2016 household income to be $27,825 and he enrolled in a Marketplace qualified health plan</a:t>
            </a:r>
          </a:p>
          <a:p>
            <a:pPr>
              <a:buFont typeface="Wingdings" panose="05000000000000000000" pitchFamily="2" charset="2"/>
              <a:buChar char="§"/>
            </a:pPr>
            <a:r>
              <a:rPr lang="en-US" altLang="en-US" dirty="0" smtClean="0"/>
              <a:t>The Marketplace determined he was eligible for advance payments of the premium tax credit, but he decided to claim the credit on the return</a:t>
            </a:r>
          </a:p>
          <a:p>
            <a:pPr>
              <a:buFont typeface="Wingdings" panose="05000000000000000000" pitchFamily="2" charset="2"/>
              <a:buChar char="§"/>
            </a:pPr>
            <a:r>
              <a:rPr lang="en-US" altLang="en-US" dirty="0" smtClean="0"/>
              <a:t>Patrick began a new job in August 2016 and became eligible for affordable employer-sponsored coverage on September 1st</a:t>
            </a:r>
          </a:p>
          <a:p>
            <a:pPr>
              <a:buFont typeface="Wingdings" panose="05000000000000000000" pitchFamily="2" charset="2"/>
              <a:buChar char="§"/>
            </a:pPr>
            <a:r>
              <a:rPr lang="en-US" altLang="en-US" dirty="0" smtClean="0"/>
              <a:t>(continued next slide)</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490262"/>
            <a:ext cx="568835" cy="9575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PTC (cont.)</a:t>
            </a:r>
            <a:endParaRPr lang="en-US" dirty="0"/>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334853"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64E76CC-E9A2-46F1-BA1D-4127B15AE24A}" type="slidenum">
              <a:rPr lang="en-US" altLang="en-US" smtClean="0"/>
              <a:pPr/>
              <a:t>185</a:t>
            </a:fld>
            <a:endParaRPr lang="en-US" altLang="en-US" dirty="0" smtClean="0"/>
          </a:p>
        </p:txBody>
      </p:sp>
      <p:sp>
        <p:nvSpPr>
          <p:cNvPr id="3" name="Content Placeholder 2"/>
          <p:cNvSpPr>
            <a:spLocks noGrp="1"/>
          </p:cNvSpPr>
          <p:nvPr>
            <p:ph sz="quarter" idx="12"/>
          </p:nvPr>
        </p:nvSpPr>
        <p:spPr/>
        <p:txBody>
          <a:bodyPr>
            <a:normAutofit fontScale="77500" lnSpcReduction="20000"/>
          </a:bodyPr>
          <a:lstStyle/>
          <a:p>
            <a:pPr marL="0" indent="0">
              <a:buNone/>
            </a:pPr>
            <a:r>
              <a:rPr lang="en-US" altLang="en-US" dirty="0" smtClean="0"/>
              <a:t>4. (cont.) Is Patrick eligible for the premium tax credit?</a:t>
            </a:r>
          </a:p>
          <a:p>
            <a:pPr marL="0" indent="0">
              <a:buNone/>
            </a:pPr>
            <a:r>
              <a:rPr lang="en-US" altLang="en-US" dirty="0" smtClean="0"/>
              <a:t>Answer: Since Patrick became eligible for affordable employer-sponsored coverage in September, he is eligible for a premium tax credit from January through August of 2016* only (if otherwise eligible)</a:t>
            </a:r>
          </a:p>
          <a:p>
            <a:pPr marL="55563" indent="0">
              <a:buNone/>
            </a:pPr>
            <a:r>
              <a:rPr lang="en-US" altLang="en-US" sz="3600" dirty="0" smtClean="0"/>
              <a:t>* See instructions if income falls below 100% FPL</a:t>
            </a:r>
          </a:p>
          <a:p>
            <a:endParaRPr lang="en-US" altLang="en-US" dirty="0" smtClean="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490262"/>
            <a:ext cx="568835" cy="9575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PTC</a:t>
            </a:r>
            <a:endParaRPr lang="en-US" dirty="0"/>
          </a:p>
        </p:txBody>
      </p:sp>
      <p:sp>
        <p:nvSpPr>
          <p:cNvPr id="5" name="Footer Placeholder 4"/>
          <p:cNvSpPr>
            <a:spLocks noGrp="1"/>
          </p:cNvSpPr>
          <p:nvPr>
            <p:ph type="ftr" sz="quarter" idx="10"/>
          </p:nvPr>
        </p:nvSpPr>
        <p:spPr/>
        <p:txBody>
          <a:bodyPr/>
          <a:lstStyle/>
          <a:p>
            <a:r>
              <a:rPr lang="en-US" dirty="0" smtClean="0"/>
              <a:t>NTTC Training – TY2016</a:t>
            </a:r>
            <a:endParaRPr lang="en-US" dirty="0"/>
          </a:p>
        </p:txBody>
      </p:sp>
      <p:sp>
        <p:nvSpPr>
          <p:cNvPr id="336901" name="Slide Number Placeholder 3"/>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C2EC4BE-CDB1-4121-84F6-95F1A3A5CA14}" type="slidenum">
              <a:rPr lang="en-US" altLang="en-US" smtClean="0"/>
              <a:pPr/>
              <a:t>186</a:t>
            </a:fld>
            <a:endParaRPr lang="en-US" altLang="en-US" dirty="0" smtClean="0"/>
          </a:p>
        </p:txBody>
      </p:sp>
      <p:sp>
        <p:nvSpPr>
          <p:cNvPr id="3" name="Content Placeholder 2"/>
          <p:cNvSpPr>
            <a:spLocks noGrp="1"/>
          </p:cNvSpPr>
          <p:nvPr>
            <p:ph sz="quarter" idx="12"/>
          </p:nvPr>
        </p:nvSpPr>
        <p:spPr/>
        <p:txBody>
          <a:bodyPr/>
          <a:lstStyle/>
          <a:p>
            <a:pPr marL="0" indent="0">
              <a:buNone/>
            </a:pPr>
            <a:r>
              <a:rPr lang="en-US" altLang="en-US" dirty="0" smtClean="0"/>
              <a:t>5. Harry purchased insurance through the Marketplace. What documentation will he receive to prepare his tax return?</a:t>
            </a:r>
          </a:p>
          <a:p>
            <a:pPr marL="0" indent="0">
              <a:buNone/>
            </a:pPr>
            <a:r>
              <a:rPr lang="en-US" altLang="en-US" dirty="0" smtClean="0"/>
              <a:t>Answer: He will receive Form 1095-A</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490262"/>
            <a:ext cx="568835" cy="9575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PTC</a:t>
            </a:r>
            <a:endParaRPr lang="en-US" dirty="0"/>
          </a:p>
        </p:txBody>
      </p:sp>
      <p:sp>
        <p:nvSpPr>
          <p:cNvPr id="338950"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TY2016</a:t>
            </a:r>
          </a:p>
        </p:txBody>
      </p:sp>
      <p:sp>
        <p:nvSpPr>
          <p:cNvPr id="338949" name="Slide Number Placeholder 5"/>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5A4ABB8-C9BC-42E5-A1CD-2E0720EB6708}" type="slidenum">
              <a:rPr lang="en-US" altLang="en-US" smtClean="0"/>
              <a:pPr/>
              <a:t>187</a:t>
            </a:fld>
            <a:endParaRPr lang="en-US" altLang="en-US" dirty="0" smtClean="0"/>
          </a:p>
        </p:txBody>
      </p:sp>
      <p:sp>
        <p:nvSpPr>
          <p:cNvPr id="3" name="Content Placeholder 2"/>
          <p:cNvSpPr>
            <a:spLocks noGrp="1"/>
          </p:cNvSpPr>
          <p:nvPr>
            <p:ph sz="quarter" idx="12"/>
          </p:nvPr>
        </p:nvSpPr>
        <p:spPr/>
        <p:txBody>
          <a:bodyPr>
            <a:normAutofit fontScale="77500" lnSpcReduction="20000"/>
          </a:bodyPr>
          <a:lstStyle/>
          <a:p>
            <a:pPr marL="0" indent="0">
              <a:buNone/>
            </a:pPr>
            <a:r>
              <a:rPr lang="en-US" dirty="0" smtClean="0"/>
              <a:t>6. Changes in circumstances that can affect the amount of the premium tax credit include:</a:t>
            </a:r>
          </a:p>
          <a:p>
            <a:pPr>
              <a:buFont typeface="Wingdings" panose="05000000000000000000" pitchFamily="2" charset="2"/>
              <a:buChar char="§"/>
            </a:pPr>
            <a:r>
              <a:rPr lang="en-US" dirty="0" smtClean="0"/>
              <a:t>A	- Decrease in household income </a:t>
            </a:r>
          </a:p>
          <a:p>
            <a:pPr>
              <a:buFont typeface="Wingdings" panose="05000000000000000000" pitchFamily="2" charset="2"/>
              <a:buChar char="§"/>
            </a:pPr>
            <a:r>
              <a:rPr lang="en-US" dirty="0" smtClean="0"/>
              <a:t>B	- Marriage </a:t>
            </a:r>
          </a:p>
          <a:p>
            <a:pPr>
              <a:buFont typeface="Wingdings" panose="05000000000000000000" pitchFamily="2" charset="2"/>
              <a:buChar char="§"/>
            </a:pPr>
            <a:r>
              <a:rPr lang="en-US" dirty="0" smtClean="0"/>
              <a:t>C	- Birth of a child </a:t>
            </a:r>
          </a:p>
          <a:p>
            <a:pPr>
              <a:buFont typeface="Wingdings" panose="05000000000000000000" pitchFamily="2" charset="2"/>
              <a:buChar char="§"/>
            </a:pPr>
            <a:r>
              <a:rPr lang="en-US" dirty="0" smtClean="0"/>
              <a:t>D	- Losing employer-sponsored health care coverage and buying Marketplace coverage</a:t>
            </a:r>
          </a:p>
          <a:p>
            <a:pPr>
              <a:buFont typeface="Wingdings" panose="05000000000000000000" pitchFamily="2" charset="2"/>
              <a:buChar char="§"/>
            </a:pPr>
            <a:r>
              <a:rPr lang="en-US" dirty="0" smtClean="0"/>
              <a:t>E	- All of the above</a:t>
            </a:r>
            <a:endParaRPr lang="en-US" dirty="0"/>
          </a:p>
        </p:txBody>
      </p:sp>
      <p:sp>
        <p:nvSpPr>
          <p:cNvPr id="5" name="Rectangle 4"/>
          <p:cNvSpPr/>
          <p:nvPr/>
        </p:nvSpPr>
        <p:spPr>
          <a:xfrm>
            <a:off x="914400" y="5398008"/>
            <a:ext cx="3505200" cy="457200"/>
          </a:xfrm>
          <a:prstGeom prst="rect">
            <a:avLst/>
          </a:prstGeom>
          <a:solidFill>
            <a:schemeClr val="accent2">
              <a:lumMod val="20000"/>
              <a:lumOff val="80000"/>
              <a:alpha val="15000"/>
            </a:schemeClr>
          </a:solid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dirty="0" smtClean="0">
              <a:solidFill>
                <a:srgbClr val="FFFFFF"/>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490262"/>
            <a:ext cx="568835" cy="9575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 Summary</a:t>
            </a:r>
            <a:endParaRPr lang="en-US" dirty="0"/>
          </a:p>
        </p:txBody>
      </p:sp>
      <p:sp>
        <p:nvSpPr>
          <p:cNvPr id="340997"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TY2016</a:t>
            </a:r>
          </a:p>
        </p:txBody>
      </p:sp>
      <p:sp>
        <p:nvSpPr>
          <p:cNvPr id="340996"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361BBA4-F3A0-42D3-B936-E103E5D37F46}" type="slidenum">
              <a:rPr lang="en-US" altLang="en-US" smtClean="0"/>
              <a:pPr/>
              <a:t>188</a:t>
            </a:fld>
            <a:endParaRPr lang="en-US" altLang="en-US" dirty="0" smtClean="0"/>
          </a:p>
        </p:txBody>
      </p:sp>
      <p:sp>
        <p:nvSpPr>
          <p:cNvPr id="340995" name="Content Placeholder 2"/>
          <p:cNvSpPr>
            <a:spLocks noGrp="1"/>
          </p:cNvSpPr>
          <p:nvPr>
            <p:ph sz="quarter" idx="12"/>
          </p:nvPr>
        </p:nvSpPr>
        <p:spPr/>
        <p:txBody>
          <a:bodyPr>
            <a:normAutofit fontScale="92500" lnSpcReduction="20000"/>
          </a:bodyPr>
          <a:lstStyle/>
          <a:p>
            <a:r>
              <a:rPr lang="en-US" altLang="en-US" dirty="0" smtClean="0"/>
              <a:t>Taxpayers are responsible for MEC for themselves and their dependents</a:t>
            </a:r>
          </a:p>
          <a:p>
            <a:r>
              <a:rPr lang="en-US" altLang="en-US" dirty="0" smtClean="0"/>
              <a:t>The preparer can help determine if the taxpayer can claim an exemption, if needed</a:t>
            </a:r>
          </a:p>
          <a:p>
            <a:r>
              <a:rPr lang="en-US" altLang="en-US" dirty="0" smtClean="0"/>
              <a:t>If taxpayer doesn’t have MEC and doesn’t have an exemption, they owe a SRP</a:t>
            </a:r>
          </a:p>
        </p:txBody>
      </p:sp>
    </p:spTree>
  </p:cSld>
  <p:clrMapOvr>
    <a:masterClrMapping/>
  </p:clrMapOvr>
  <p:transition spd="slow"/>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 Summary</a:t>
            </a:r>
            <a:endParaRPr lang="en-US" dirty="0"/>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343045"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F75365B-9047-421A-8378-32870F039CE7}" type="slidenum">
              <a:rPr lang="en-US" altLang="en-US" smtClean="0"/>
              <a:pPr/>
              <a:t>189</a:t>
            </a:fld>
            <a:endParaRPr lang="en-US" altLang="en-US" dirty="0" smtClean="0"/>
          </a:p>
        </p:txBody>
      </p:sp>
      <p:sp>
        <p:nvSpPr>
          <p:cNvPr id="3" name="Content Placeholder 2"/>
          <p:cNvSpPr>
            <a:spLocks noGrp="1"/>
          </p:cNvSpPr>
          <p:nvPr>
            <p:ph sz="quarter" idx="12"/>
          </p:nvPr>
        </p:nvSpPr>
        <p:spPr/>
        <p:txBody>
          <a:bodyPr>
            <a:normAutofit fontScale="77500" lnSpcReduction="20000"/>
          </a:bodyPr>
          <a:lstStyle/>
          <a:p>
            <a:r>
              <a:rPr lang="en-US" dirty="0" smtClean="0"/>
              <a:t>If taxpayer buys their coverage in the Marketplace, they may be eligible for PTC and may get APTC to help pay the premiums</a:t>
            </a:r>
          </a:p>
          <a:p>
            <a:r>
              <a:rPr lang="en-US" dirty="0" smtClean="0"/>
              <a:t>The Mkt will determine their eligibility for PTC</a:t>
            </a:r>
          </a:p>
          <a:p>
            <a:r>
              <a:rPr lang="en-US" dirty="0" smtClean="0"/>
              <a:t>The preparer can help the taxpayer determine whether they remained eligible and compute the final PTC amount</a:t>
            </a: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This MEC?</a:t>
            </a:r>
            <a:endParaRPr lang="en-US" dirty="0"/>
          </a:p>
        </p:txBody>
      </p:sp>
      <p:sp>
        <p:nvSpPr>
          <p:cNvPr id="52229"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TY2016</a:t>
            </a:r>
          </a:p>
        </p:txBody>
      </p:sp>
      <p:sp>
        <p:nvSpPr>
          <p:cNvPr id="52228"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59FD82E-4885-4C3F-B559-AB09C9831E83}" type="slidenum">
              <a:rPr lang="en-US" altLang="en-US" smtClean="0"/>
              <a:pPr/>
              <a:t>19</a:t>
            </a:fld>
            <a:endParaRPr lang="en-US" altLang="en-US" dirty="0" smtClean="0"/>
          </a:p>
        </p:txBody>
      </p:sp>
      <p:sp>
        <p:nvSpPr>
          <p:cNvPr id="3" name="Content Placeholder 2"/>
          <p:cNvSpPr>
            <a:spLocks noGrp="1"/>
          </p:cNvSpPr>
          <p:nvPr>
            <p:ph sz="quarter" idx="12"/>
          </p:nvPr>
        </p:nvSpPr>
        <p:spPr/>
        <p:txBody>
          <a:bodyPr>
            <a:normAutofit fontScale="92500" lnSpcReduction="10000"/>
          </a:bodyPr>
          <a:lstStyle/>
          <a:p>
            <a:pPr marL="0" indent="0">
              <a:buNone/>
            </a:pPr>
            <a:r>
              <a:rPr lang="en-US" altLang="en-US" dirty="0" smtClean="0">
                <a:solidFill>
                  <a:schemeClr val="accent2">
                    <a:lumMod val="50000"/>
                  </a:schemeClr>
                </a:solidFill>
              </a:rPr>
              <a:t>2. </a:t>
            </a:r>
            <a:r>
              <a:rPr lang="en-US" altLang="en-US" dirty="0" smtClean="0"/>
              <a:t>Peter's employer has a health plan that is "grandfathered." Is Peter's employer's health plan minimum essential coverage?</a:t>
            </a:r>
          </a:p>
          <a:p>
            <a:pPr marL="0" indent="0">
              <a:buNone/>
            </a:pPr>
            <a:r>
              <a:rPr lang="en-US" altLang="en-US" dirty="0" smtClean="0">
                <a:solidFill>
                  <a:schemeClr val="accent2">
                    <a:lumMod val="50000"/>
                  </a:schemeClr>
                </a:solidFill>
              </a:rPr>
              <a:t>Answer: </a:t>
            </a:r>
            <a:r>
              <a:rPr lang="en-US" altLang="en-US" dirty="0" smtClean="0"/>
              <a:t>Yes – Grandfathered group health plans are minimum essential coverage</a:t>
            </a:r>
          </a:p>
          <a:p>
            <a:pPr lvl="1"/>
            <a:endParaRPr lang="en-US" altLang="en-US" dirty="0" smtClean="0"/>
          </a:p>
          <a:p>
            <a:endParaRPr lang="en-US" altLang="en-US" dirty="0" smtClean="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381000"/>
            <a:ext cx="568835" cy="9575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Updating Information	</a:t>
            </a:r>
            <a:endParaRPr lang="en-US" dirty="0"/>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345093"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888322B-32D2-408D-BD10-6206DE6E1056}" type="slidenum">
              <a:rPr lang="en-US" altLang="en-US" smtClean="0"/>
              <a:pPr/>
              <a:t>190</a:t>
            </a:fld>
            <a:endParaRPr lang="en-US" altLang="en-US" dirty="0" smtClean="0"/>
          </a:p>
        </p:txBody>
      </p:sp>
      <p:sp>
        <p:nvSpPr>
          <p:cNvPr id="3" name="Content Placeholder 2"/>
          <p:cNvSpPr>
            <a:spLocks noGrp="1"/>
          </p:cNvSpPr>
          <p:nvPr>
            <p:ph sz="quarter" idx="12"/>
          </p:nvPr>
        </p:nvSpPr>
        <p:spPr/>
        <p:txBody>
          <a:bodyPr>
            <a:normAutofit fontScale="85000" lnSpcReduction="10000"/>
          </a:bodyPr>
          <a:lstStyle/>
          <a:p>
            <a:r>
              <a:rPr lang="en-US" altLang="en-US" dirty="0" smtClean="0"/>
              <a:t>Taxpayer should notify the Marketplace</a:t>
            </a:r>
          </a:p>
          <a:p>
            <a:pPr lvl="1"/>
            <a:r>
              <a:rPr lang="en-US" altLang="en-US" dirty="0" smtClean="0"/>
              <a:t>Changes in household Income</a:t>
            </a:r>
          </a:p>
          <a:p>
            <a:pPr lvl="1"/>
            <a:r>
              <a:rPr lang="en-US" altLang="en-US" dirty="0" smtClean="0"/>
              <a:t>Changes in household</a:t>
            </a:r>
          </a:p>
          <a:p>
            <a:pPr lvl="2"/>
            <a:r>
              <a:rPr lang="en-US" altLang="en-US" dirty="0" smtClean="0"/>
              <a:t>Marriage or divorce</a:t>
            </a:r>
          </a:p>
          <a:p>
            <a:pPr lvl="2"/>
            <a:r>
              <a:rPr lang="en-US" altLang="en-US" dirty="0" smtClean="0"/>
              <a:t>Birth, adoption or death</a:t>
            </a:r>
          </a:p>
          <a:p>
            <a:pPr lvl="1"/>
            <a:r>
              <a:rPr lang="en-US" altLang="en-US" dirty="0" smtClean="0"/>
              <a:t>Eligibility for other programs</a:t>
            </a:r>
          </a:p>
          <a:p>
            <a:r>
              <a:rPr lang="en-US" altLang="en-US" dirty="0" smtClean="0"/>
              <a:t>The Marketplace can adjust advance payments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502851"/>
            <a:ext cx="1018120" cy="7925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Filing Returns	</a:t>
            </a:r>
            <a:endParaRPr lang="en-US" dirty="0"/>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347141"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FBA601D-5266-404B-B22A-B9CBC8569E34}" type="slidenum">
              <a:rPr lang="en-US" altLang="en-US" smtClean="0"/>
              <a:pPr/>
              <a:t>191</a:t>
            </a:fld>
            <a:endParaRPr lang="en-US" altLang="en-US" dirty="0" smtClean="0"/>
          </a:p>
        </p:txBody>
      </p:sp>
      <p:sp>
        <p:nvSpPr>
          <p:cNvPr id="347139" name="Content Placeholder 2"/>
          <p:cNvSpPr>
            <a:spLocks noGrp="1"/>
          </p:cNvSpPr>
          <p:nvPr>
            <p:ph sz="quarter" idx="12"/>
          </p:nvPr>
        </p:nvSpPr>
        <p:spPr/>
        <p:txBody>
          <a:bodyPr>
            <a:normAutofit fontScale="92500" lnSpcReduction="10000"/>
          </a:bodyPr>
          <a:lstStyle/>
          <a:p>
            <a:r>
              <a:rPr lang="en-US" altLang="en-US" dirty="0" smtClean="0"/>
              <a:t>Taxpayers who get APTC must file tax returns and reconcile their APTC</a:t>
            </a:r>
          </a:p>
          <a:p>
            <a:r>
              <a:rPr lang="en-US" altLang="en-US" dirty="0" smtClean="0"/>
              <a:t>If they don’t, e.g. failed to file for 2015, may lose APTC in 2017</a:t>
            </a:r>
          </a:p>
          <a:p>
            <a:pPr lvl="1"/>
            <a:r>
              <a:rPr lang="en-US" altLang="en-US" dirty="0" smtClean="0"/>
              <a:t>Up to the Marketplace</a:t>
            </a:r>
          </a:p>
          <a:p>
            <a:r>
              <a:rPr lang="en-US" altLang="en-US" dirty="0" smtClean="0"/>
              <a:t>Encourage taxpayers to file all returns as required</a:t>
            </a:r>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Affordable Care Act</a:t>
            </a:r>
            <a:endParaRPr lang="en-US" dirty="0"/>
          </a:p>
        </p:txBody>
      </p:sp>
      <p:sp>
        <p:nvSpPr>
          <p:cNvPr id="349190" name="Footer Placeholder 2"/>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TY2016</a:t>
            </a:r>
          </a:p>
        </p:txBody>
      </p:sp>
      <p:sp>
        <p:nvSpPr>
          <p:cNvPr id="349189" name="Slide Number Placeholder 3"/>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2E38212-C64A-4CB6-9587-9B5BB4D1DA40}" type="slidenum">
              <a:rPr lang="en-US" altLang="en-US" smtClean="0"/>
              <a:pPr/>
              <a:t>192</a:t>
            </a:fld>
            <a:endParaRPr lang="en-US" altLang="en-US" dirty="0" smtClean="0"/>
          </a:p>
        </p:txBody>
      </p:sp>
      <p:sp>
        <p:nvSpPr>
          <p:cNvPr id="9" name="Content Placeholder 4"/>
          <p:cNvSpPr>
            <a:spLocks noGrp="1"/>
          </p:cNvSpPr>
          <p:nvPr/>
        </p:nvSpPr>
        <p:spPr>
          <a:xfrm>
            <a:off x="1747812" y="2453842"/>
            <a:ext cx="2960039" cy="914400"/>
          </a:xfrm>
          <a:prstGeom prst="rect">
            <a:avLst/>
          </a:prstGeom>
          <a:effectLst>
            <a:outerShdw blurRad="152400" dist="317500" dir="5400000" sx="90000" sy="-19000" rotWithShape="0">
              <a:schemeClr val="accent2">
                <a:lumMod val="75000"/>
                <a:alpha val="15000"/>
              </a:schemeClr>
            </a:outerShdw>
          </a:effectLst>
        </p:spPr>
        <p:txBody>
          <a:bodyPr vert="horz" lIns="91440" tIns="45720" rIns="91440" bIns="45720" rtlCol="0">
            <a:normAutofit/>
          </a:bodyPr>
          <a:lstStyle>
            <a:lvl1pPr marL="344488" indent="-344488" algn="l" defTabSz="914400" rtl="0" eaLnBrk="1" latinLnBrk="0" hangingPunct="1">
              <a:lnSpc>
                <a:spcPct val="100000"/>
              </a:lnSpc>
              <a:spcBef>
                <a:spcPts val="1000"/>
              </a:spcBef>
              <a:buClr>
                <a:srgbClr val="67202F"/>
              </a:buClr>
              <a:buSzPct val="90000"/>
              <a:buFont typeface="Calibri" panose="020F0502020204030204" pitchFamily="34" charset="0"/>
              <a:buChar char="●"/>
              <a:defRPr sz="4000" b="1" kern="1200">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858838" indent="-288925" algn="l" defTabSz="914400" rtl="0" eaLnBrk="1" latinLnBrk="0" hangingPunct="1">
              <a:lnSpc>
                <a:spcPct val="100000"/>
              </a:lnSpc>
              <a:spcBef>
                <a:spcPts val="500"/>
              </a:spcBef>
              <a:buClr>
                <a:schemeClr val="accent6">
                  <a:lumMod val="50000"/>
                </a:schemeClr>
              </a:buClr>
              <a:buFont typeface="Calibri" panose="020F0502020204030204" pitchFamily="34" charset="0"/>
              <a:buChar char="−"/>
              <a:defRPr sz="3600" b="1" kern="1200">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316038" indent="-228600" algn="l" defTabSz="914400" rtl="0" eaLnBrk="1" latinLnBrk="0" hangingPunct="1">
              <a:lnSpc>
                <a:spcPct val="100000"/>
              </a:lnSpc>
              <a:spcBef>
                <a:spcPts val="500"/>
              </a:spcBef>
              <a:buClr>
                <a:schemeClr val="accent5">
                  <a:lumMod val="50000"/>
                </a:schemeClr>
              </a:buClr>
              <a:buSzPct val="120000"/>
              <a:buFont typeface="Calibri" panose="020F0502020204030204" pitchFamily="34" charset="0"/>
              <a:buChar char="▪"/>
              <a:defRPr sz="3200" b="1" kern="1200">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800" b="1" kern="1200">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800" b="1" kern="1200">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solidFill>
                  <a:schemeClr val="accent2">
                    <a:lumMod val="75000"/>
                  </a:schemeClr>
                </a:solidFill>
                <a:cs typeface="Calibri" panose="020F0502020204030204" pitchFamily="34" charset="0"/>
              </a:rPr>
              <a:t>Comments</a:t>
            </a:r>
          </a:p>
        </p:txBody>
      </p:sp>
      <p:sp>
        <p:nvSpPr>
          <p:cNvPr id="10" name="Content Placeholder 6"/>
          <p:cNvSpPr>
            <a:spLocks noGrp="1"/>
          </p:cNvSpPr>
          <p:nvPr/>
        </p:nvSpPr>
        <p:spPr>
          <a:xfrm>
            <a:off x="3260051" y="4195647"/>
            <a:ext cx="3028950" cy="914400"/>
          </a:xfrm>
          <a:prstGeom prst="rect">
            <a:avLst/>
          </a:prstGeom>
        </p:spPr>
        <p:txBody>
          <a:bodyPr vert="horz" lIns="91440" tIns="45720" rIns="91440" bIns="45720" rtlCol="0">
            <a:normAutofit/>
          </a:bodyPr>
          <a:lstStyle>
            <a:lvl1pPr marL="344488" indent="-344488" algn="l" defTabSz="914400" rtl="0" eaLnBrk="1" latinLnBrk="0" hangingPunct="1">
              <a:lnSpc>
                <a:spcPct val="100000"/>
              </a:lnSpc>
              <a:spcBef>
                <a:spcPts val="1000"/>
              </a:spcBef>
              <a:buClr>
                <a:srgbClr val="67202F"/>
              </a:buClr>
              <a:buSzPct val="90000"/>
              <a:buFont typeface="Calibri" panose="020F0502020204030204" pitchFamily="34" charset="0"/>
              <a:buChar char="●"/>
              <a:defRPr sz="4000" b="1" kern="1200">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858838" indent="-288925" algn="l" defTabSz="914400" rtl="0" eaLnBrk="1" latinLnBrk="0" hangingPunct="1">
              <a:lnSpc>
                <a:spcPct val="100000"/>
              </a:lnSpc>
              <a:spcBef>
                <a:spcPts val="500"/>
              </a:spcBef>
              <a:buClr>
                <a:schemeClr val="accent6">
                  <a:lumMod val="50000"/>
                </a:schemeClr>
              </a:buClr>
              <a:buFont typeface="Calibri" panose="020F0502020204030204" pitchFamily="34" charset="0"/>
              <a:buChar char="−"/>
              <a:defRPr sz="3600" b="1" kern="1200">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316038" indent="-228600" algn="l" defTabSz="914400" rtl="0" eaLnBrk="1" latinLnBrk="0" hangingPunct="1">
              <a:lnSpc>
                <a:spcPct val="100000"/>
              </a:lnSpc>
              <a:spcBef>
                <a:spcPts val="500"/>
              </a:spcBef>
              <a:buClr>
                <a:schemeClr val="accent5">
                  <a:lumMod val="50000"/>
                </a:schemeClr>
              </a:buClr>
              <a:buSzPct val="120000"/>
              <a:buFont typeface="Calibri" panose="020F0502020204030204" pitchFamily="34" charset="0"/>
              <a:buChar char="▪"/>
              <a:defRPr sz="3200" b="1" kern="1200">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800" b="1" kern="1200">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800" b="1" kern="1200">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solidFill>
                  <a:schemeClr val="accent2">
                    <a:lumMod val="75000"/>
                  </a:schemeClr>
                </a:solidFill>
                <a:cs typeface="Calibri" panose="020F0502020204030204" pitchFamily="34" charset="0"/>
              </a:rPr>
              <a:t>Questions</a:t>
            </a:r>
            <a:endParaRPr lang="en-US" dirty="0">
              <a:solidFill>
                <a:schemeClr val="accent2">
                  <a:lumMod val="75000"/>
                </a:schemeClr>
              </a:solidFill>
              <a:cs typeface="Calibri" panose="020F0502020204030204" pitchFamily="34" charset="0"/>
            </a:endParaRPr>
          </a:p>
        </p:txBody>
      </p:sp>
      <p:pic>
        <p:nvPicPr>
          <p:cNvPr id="11" name="Picture 10"/>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36651" y="4039644"/>
            <a:ext cx="859536" cy="1446756"/>
          </a:xfrm>
          <a:prstGeom prst="rect">
            <a:avLst/>
          </a:prstGeom>
        </p:spPr>
      </p:pic>
      <p:pic>
        <p:nvPicPr>
          <p:cNvPr id="12" name="Content Placeholder 5"/>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929162" y="1986957"/>
            <a:ext cx="685800" cy="1522780"/>
          </a:xfrm>
          <a:prstGeom prst="rect">
            <a:avLst/>
          </a:prstGeom>
          <a:blipFill>
            <a:blip r:embed="rId5">
              <a:duotone>
                <a:schemeClr val="accent2">
                  <a:shade val="45000"/>
                  <a:satMod val="135000"/>
                </a:schemeClr>
                <a:prstClr val="white"/>
              </a:duotone>
            </a:blip>
            <a:tile tx="0" ty="0" sx="100000" sy="100000" flip="none" algn="tl"/>
          </a:blipFill>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Outline</a:t>
            </a:r>
            <a:endParaRPr lang="en-US" dirty="0"/>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15365"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46F10EA-9BD8-4EB0-985E-7FDFFD191543}" type="slidenum">
              <a:rPr lang="en-US" altLang="en-US" smtClean="0"/>
              <a:pPr/>
              <a:t>2</a:t>
            </a:fld>
            <a:endParaRPr lang="en-US" altLang="en-US" dirty="0" smtClean="0"/>
          </a:p>
        </p:txBody>
      </p:sp>
      <p:sp>
        <p:nvSpPr>
          <p:cNvPr id="3" name="Content Placeholder 2"/>
          <p:cNvSpPr>
            <a:spLocks noGrp="1"/>
          </p:cNvSpPr>
          <p:nvPr>
            <p:ph sz="quarter" idx="12"/>
          </p:nvPr>
        </p:nvSpPr>
        <p:spPr/>
        <p:txBody>
          <a:bodyPr>
            <a:normAutofit fontScale="92500" lnSpcReduction="10000"/>
          </a:bodyPr>
          <a:lstStyle/>
          <a:p>
            <a:r>
              <a:rPr lang="en-US" altLang="en-US" dirty="0" smtClean="0"/>
              <a:t>Day 1</a:t>
            </a:r>
          </a:p>
          <a:p>
            <a:pPr lvl="1"/>
            <a:r>
              <a:rPr lang="en-US" altLang="en-US" dirty="0" smtClean="0"/>
              <a:t>Minimum Essential Coverage (“MEC”)</a:t>
            </a:r>
          </a:p>
          <a:p>
            <a:pPr lvl="1"/>
            <a:r>
              <a:rPr lang="en-US" altLang="en-US" dirty="0" smtClean="0"/>
              <a:t>Exemptions (core and comprehensive)</a:t>
            </a:r>
          </a:p>
          <a:p>
            <a:pPr lvl="1"/>
            <a:r>
              <a:rPr lang="en-US" altLang="en-US" dirty="0" smtClean="0"/>
              <a:t>Shared responsibility payment (“SRP”)</a:t>
            </a:r>
          </a:p>
          <a:p>
            <a:r>
              <a:rPr lang="en-US" altLang="en-US" dirty="0" smtClean="0"/>
              <a:t>Day 2</a:t>
            </a:r>
          </a:p>
          <a:p>
            <a:pPr lvl="1"/>
            <a:r>
              <a:rPr lang="en-US" altLang="en-US" dirty="0" smtClean="0"/>
              <a:t>Premium tax credits (“PTC”)</a:t>
            </a:r>
          </a:p>
          <a:p>
            <a:pPr lvl="1"/>
            <a:r>
              <a:rPr lang="en-US" altLang="en-US" dirty="0" smtClean="0"/>
              <a:t>Comprehensive topics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This MEC?</a:t>
            </a:r>
            <a:endParaRPr lang="en-US" dirty="0"/>
          </a:p>
        </p:txBody>
      </p:sp>
      <p:sp>
        <p:nvSpPr>
          <p:cNvPr id="54277"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TY2016</a:t>
            </a:r>
          </a:p>
        </p:txBody>
      </p:sp>
      <p:sp>
        <p:nvSpPr>
          <p:cNvPr id="54276"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14A7696-FEB7-46BC-89B5-C16EC467FBC0}" type="slidenum">
              <a:rPr lang="en-US" altLang="en-US" smtClean="0"/>
              <a:pPr/>
              <a:t>20</a:t>
            </a:fld>
            <a:endParaRPr lang="en-US" altLang="en-US" dirty="0" smtClean="0"/>
          </a:p>
        </p:txBody>
      </p:sp>
      <p:sp>
        <p:nvSpPr>
          <p:cNvPr id="3" name="Content Placeholder 2"/>
          <p:cNvSpPr>
            <a:spLocks noGrp="1"/>
          </p:cNvSpPr>
          <p:nvPr>
            <p:ph sz="quarter" idx="12"/>
          </p:nvPr>
        </p:nvSpPr>
        <p:spPr/>
        <p:txBody>
          <a:bodyPr>
            <a:normAutofit fontScale="92500" lnSpcReduction="20000"/>
          </a:bodyPr>
          <a:lstStyle/>
          <a:p>
            <a:pPr marL="0" indent="0">
              <a:buNone/>
            </a:pPr>
            <a:r>
              <a:rPr lang="en-US" altLang="en-US" dirty="0" smtClean="0">
                <a:solidFill>
                  <a:schemeClr val="accent2">
                    <a:lumMod val="50000"/>
                  </a:schemeClr>
                </a:solidFill>
              </a:rPr>
              <a:t>3. </a:t>
            </a:r>
            <a:r>
              <a:rPr lang="en-US" altLang="en-US" dirty="0" smtClean="0"/>
              <a:t>James is retired and too young to be eligible for Medicare. He received his health coverage through a retiree health insurance plan offered by his former employer. Is the retiree plan minimum essential coverage?</a:t>
            </a:r>
          </a:p>
          <a:p>
            <a:pPr marL="0" indent="0">
              <a:buNone/>
            </a:pPr>
            <a:r>
              <a:rPr lang="en-US" altLang="en-US" dirty="0" smtClean="0">
                <a:solidFill>
                  <a:schemeClr val="accent2">
                    <a:lumMod val="50000"/>
                  </a:schemeClr>
                </a:solidFill>
              </a:rPr>
              <a:t>Answer: </a:t>
            </a:r>
            <a:r>
              <a:rPr lang="en-US" altLang="en-US" dirty="0" smtClean="0"/>
              <a:t>Yes – Retiree health plans are minimum essential coverage</a:t>
            </a:r>
          </a:p>
          <a:p>
            <a:endParaRPr lang="en-US" altLang="en-US" dirty="0" smtClean="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381000"/>
            <a:ext cx="568835" cy="9575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This MEC?</a:t>
            </a:r>
            <a:endParaRPr lang="en-US" dirty="0"/>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56325"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DCD105F-F434-4A0E-BA8C-109C19B0AD7E}" type="slidenum">
              <a:rPr lang="en-US" altLang="en-US" smtClean="0"/>
              <a:pPr/>
              <a:t>21</a:t>
            </a:fld>
            <a:endParaRPr lang="en-US" altLang="en-US" dirty="0" smtClean="0"/>
          </a:p>
        </p:txBody>
      </p:sp>
      <p:sp>
        <p:nvSpPr>
          <p:cNvPr id="3" name="Content Placeholder 2"/>
          <p:cNvSpPr>
            <a:spLocks noGrp="1"/>
          </p:cNvSpPr>
          <p:nvPr>
            <p:ph sz="quarter" idx="12"/>
          </p:nvPr>
        </p:nvSpPr>
        <p:spPr>
          <a:xfrm>
            <a:off x="628650" y="2133600"/>
            <a:ext cx="7869654" cy="4038600"/>
          </a:xfrm>
        </p:spPr>
        <p:txBody>
          <a:bodyPr>
            <a:normAutofit fontScale="85000" lnSpcReduction="20000"/>
          </a:bodyPr>
          <a:lstStyle/>
          <a:p>
            <a:pPr marL="0" indent="0">
              <a:buNone/>
            </a:pPr>
            <a:r>
              <a:rPr lang="en-US" altLang="en-US" dirty="0" smtClean="0">
                <a:solidFill>
                  <a:schemeClr val="accent2">
                    <a:lumMod val="50000"/>
                  </a:schemeClr>
                </a:solidFill>
              </a:rPr>
              <a:t>4. </a:t>
            </a:r>
            <a:r>
              <a:rPr lang="en-US" altLang="en-US" dirty="0" smtClean="0"/>
              <a:t>Valerie is a local government employee and she enrolls in group health insurance coverage offered by her employer. Does she have minimum essential coverage?</a:t>
            </a:r>
          </a:p>
          <a:p>
            <a:pPr marL="0" indent="0">
              <a:buNone/>
            </a:pPr>
            <a:r>
              <a:rPr lang="en-US" altLang="en-US" dirty="0" smtClean="0">
                <a:solidFill>
                  <a:schemeClr val="accent2">
                    <a:lumMod val="50000"/>
                  </a:schemeClr>
                </a:solidFill>
              </a:rPr>
              <a:t>Answer: </a:t>
            </a:r>
            <a:r>
              <a:rPr lang="en-US" altLang="en-US" dirty="0" smtClean="0"/>
              <a:t>Yes – Employer-sponsored coverage is minimum essential coverage regardless of whether the employer is a governmental, nonprofit, or for-profit entity</a:t>
            </a:r>
          </a:p>
          <a:p>
            <a:endParaRPr lang="en-US" altLang="en-US" dirty="0" smtClean="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381000"/>
            <a:ext cx="568835" cy="9575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 is Responsible for Coverage?</a:t>
            </a:r>
            <a:endParaRPr lang="en-US" dirty="0"/>
          </a:p>
        </p:txBody>
      </p:sp>
      <p:sp>
        <p:nvSpPr>
          <p:cNvPr id="5" name="Footer Placeholder 4"/>
          <p:cNvSpPr>
            <a:spLocks noGrp="1"/>
          </p:cNvSpPr>
          <p:nvPr>
            <p:ph type="ftr" sz="quarter" idx="10"/>
          </p:nvPr>
        </p:nvSpPr>
        <p:spPr/>
        <p:txBody>
          <a:bodyPr/>
          <a:lstStyle/>
          <a:p>
            <a:r>
              <a:rPr lang="en-US" dirty="0" smtClean="0"/>
              <a:t>NTTC Training – TY2016</a:t>
            </a:r>
            <a:endParaRPr lang="en-US" dirty="0"/>
          </a:p>
        </p:txBody>
      </p:sp>
      <p:sp>
        <p:nvSpPr>
          <p:cNvPr id="58373" name="Slide Number Placeholder 5"/>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C29EED3-8C1B-4B0A-BA59-5685400E9631}" type="slidenum">
              <a:rPr lang="en-US" altLang="en-US" smtClean="0"/>
              <a:pPr/>
              <a:t>22</a:t>
            </a:fld>
            <a:endParaRPr lang="en-US" altLang="en-US" dirty="0" smtClean="0"/>
          </a:p>
        </p:txBody>
      </p:sp>
      <p:sp>
        <p:nvSpPr>
          <p:cNvPr id="58371" name="Content Placeholder 13"/>
          <p:cNvSpPr>
            <a:spLocks noGrp="1"/>
          </p:cNvSpPr>
          <p:nvPr>
            <p:ph sz="quarter" idx="12"/>
          </p:nvPr>
        </p:nvSpPr>
        <p:spPr/>
        <p:txBody>
          <a:bodyPr>
            <a:normAutofit/>
          </a:bodyPr>
          <a:lstStyle/>
          <a:p>
            <a:r>
              <a:rPr lang="en-US" altLang="en-US" dirty="0" smtClean="0"/>
              <a:t>Every Taxpayer!</a:t>
            </a:r>
          </a:p>
          <a:p>
            <a:pPr lvl="1"/>
            <a:r>
              <a:rPr lang="en-US" altLang="en-US" dirty="0" smtClean="0"/>
              <a:t>For self, spouse and dependents</a:t>
            </a:r>
          </a:p>
          <a:p>
            <a:pPr lvl="1"/>
            <a:r>
              <a:rPr lang="en-US" altLang="en-US" dirty="0" smtClean="0"/>
              <a:t>Collectively, the “Tax Family” </a:t>
            </a:r>
          </a:p>
          <a:p>
            <a:pPr lvl="2"/>
            <a:r>
              <a:rPr lang="en-US" altLang="en-US" dirty="0" smtClean="0"/>
              <a:t>The definition is in Form 8965 instructions (and Pub 4491 p. 3-21) </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9279" y="368550"/>
            <a:ext cx="1089025" cy="904875"/>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 is Responsible for Coverage?</a:t>
            </a:r>
            <a:endParaRPr lang="en-US" dirty="0"/>
          </a:p>
        </p:txBody>
      </p:sp>
      <p:sp>
        <p:nvSpPr>
          <p:cNvPr id="5" name="Footer Placeholder 4"/>
          <p:cNvSpPr>
            <a:spLocks noGrp="1"/>
          </p:cNvSpPr>
          <p:nvPr>
            <p:ph type="ftr" sz="quarter" idx="10"/>
          </p:nvPr>
        </p:nvSpPr>
        <p:spPr/>
        <p:txBody>
          <a:bodyPr/>
          <a:lstStyle/>
          <a:p>
            <a:r>
              <a:rPr lang="en-US" dirty="0" smtClean="0"/>
              <a:t>NTTC Training – TY2016</a:t>
            </a:r>
            <a:endParaRPr lang="en-US" dirty="0"/>
          </a:p>
        </p:txBody>
      </p:sp>
      <p:sp>
        <p:nvSpPr>
          <p:cNvPr id="60421" name="Slide Number Placeholder 5"/>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A2DF624-2E72-43F1-BB79-9AF1ADDD0F2C}" type="slidenum">
              <a:rPr lang="en-US" altLang="en-US" smtClean="0"/>
              <a:pPr/>
              <a:t>23</a:t>
            </a:fld>
            <a:endParaRPr lang="en-US" altLang="en-US" dirty="0" smtClean="0"/>
          </a:p>
        </p:txBody>
      </p:sp>
      <p:sp>
        <p:nvSpPr>
          <p:cNvPr id="60419" name="Content Placeholder 13"/>
          <p:cNvSpPr>
            <a:spLocks noGrp="1"/>
          </p:cNvSpPr>
          <p:nvPr>
            <p:ph sz="quarter" idx="12"/>
          </p:nvPr>
        </p:nvSpPr>
        <p:spPr/>
        <p:txBody>
          <a:bodyPr/>
          <a:lstStyle/>
          <a:p>
            <a:r>
              <a:rPr lang="en-US" altLang="en-US" dirty="0" smtClean="0"/>
              <a:t>Dependent that could be claimed by more than one taxpayer</a:t>
            </a:r>
          </a:p>
          <a:p>
            <a:pPr lvl="1"/>
            <a:r>
              <a:rPr lang="en-US" altLang="en-US" dirty="0" smtClean="0"/>
              <a:t>Taxpayer with the higher priority in the tie-breaker rules is responsible for coverage</a:t>
            </a:r>
          </a:p>
          <a:p>
            <a:endParaRPr lang="en-US" alt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 is Responsible for Coverage – Unclaimed Dependent</a:t>
            </a:r>
            <a:endParaRPr lang="en-US" dirty="0"/>
          </a:p>
        </p:txBody>
      </p:sp>
      <p:sp>
        <p:nvSpPr>
          <p:cNvPr id="5" name="Footer Placeholder 4"/>
          <p:cNvSpPr>
            <a:spLocks noGrp="1"/>
          </p:cNvSpPr>
          <p:nvPr>
            <p:ph type="ftr" sz="quarter" idx="10"/>
          </p:nvPr>
        </p:nvSpPr>
        <p:spPr/>
        <p:txBody>
          <a:bodyPr/>
          <a:lstStyle/>
          <a:p>
            <a:r>
              <a:rPr lang="en-US" dirty="0" smtClean="0"/>
              <a:t>NTTC Training – TY2016</a:t>
            </a:r>
            <a:endParaRPr lang="en-US" dirty="0"/>
          </a:p>
        </p:txBody>
      </p:sp>
      <p:sp>
        <p:nvSpPr>
          <p:cNvPr id="66565" name="Slide Number Placeholder 5"/>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9593AAB-3B7F-4C3C-B541-67ECF99BAC50}" type="slidenum">
              <a:rPr lang="en-US" altLang="en-US" smtClean="0"/>
              <a:pPr/>
              <a:t>24</a:t>
            </a:fld>
            <a:endParaRPr lang="en-US" altLang="en-US" dirty="0" smtClean="0"/>
          </a:p>
        </p:txBody>
      </p:sp>
      <p:sp>
        <p:nvSpPr>
          <p:cNvPr id="66563" name="Content Placeholder 7"/>
          <p:cNvSpPr>
            <a:spLocks noGrp="1"/>
          </p:cNvSpPr>
          <p:nvPr>
            <p:ph sz="quarter" idx="12"/>
          </p:nvPr>
        </p:nvSpPr>
        <p:spPr/>
        <p:txBody>
          <a:bodyPr>
            <a:normAutofit/>
          </a:bodyPr>
          <a:lstStyle/>
          <a:p>
            <a:r>
              <a:rPr lang="en-US" altLang="en-US" dirty="0" smtClean="0"/>
              <a:t>Counselors do not need to list the could-be dependent on the return nor claim an exemption for them</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 is Responsible for Coverage?</a:t>
            </a:r>
            <a:endParaRPr lang="en-US" dirty="0"/>
          </a:p>
        </p:txBody>
      </p:sp>
      <p:sp>
        <p:nvSpPr>
          <p:cNvPr id="5" name="Footer Placeholder 4"/>
          <p:cNvSpPr>
            <a:spLocks noGrp="1"/>
          </p:cNvSpPr>
          <p:nvPr>
            <p:ph type="ftr" sz="quarter" idx="10"/>
          </p:nvPr>
        </p:nvSpPr>
        <p:spPr/>
        <p:txBody>
          <a:bodyPr/>
          <a:lstStyle/>
          <a:p>
            <a:r>
              <a:rPr lang="en-US" dirty="0" smtClean="0"/>
              <a:t>NTTC Training – TY2016</a:t>
            </a:r>
            <a:endParaRPr lang="en-US" dirty="0"/>
          </a:p>
        </p:txBody>
      </p:sp>
      <p:sp>
        <p:nvSpPr>
          <p:cNvPr id="62469" name="Slide Number Placeholder 5"/>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9FA5203-E3F7-46C1-9675-855708A4D7B2}" type="slidenum">
              <a:rPr lang="en-US" altLang="en-US" smtClean="0"/>
              <a:pPr/>
              <a:t>25</a:t>
            </a:fld>
            <a:endParaRPr lang="en-US" altLang="en-US" dirty="0" smtClean="0"/>
          </a:p>
        </p:txBody>
      </p:sp>
      <p:sp>
        <p:nvSpPr>
          <p:cNvPr id="14" name="Content Placeholder 13"/>
          <p:cNvSpPr>
            <a:spLocks noGrp="1"/>
          </p:cNvSpPr>
          <p:nvPr>
            <p:ph sz="quarter" idx="12"/>
          </p:nvPr>
        </p:nvSpPr>
        <p:spPr/>
        <p:txBody>
          <a:bodyPr>
            <a:normAutofit fontScale="85000" lnSpcReduction="20000"/>
          </a:bodyPr>
          <a:lstStyle/>
          <a:p>
            <a:pPr marL="0" indent="0">
              <a:buNone/>
            </a:pPr>
            <a:r>
              <a:rPr lang="en-US" altLang="en-US" dirty="0" smtClean="0">
                <a:solidFill>
                  <a:schemeClr val="accent2">
                    <a:lumMod val="50000"/>
                  </a:schemeClr>
                </a:solidFill>
              </a:rPr>
              <a:t>5. </a:t>
            </a:r>
            <a:r>
              <a:rPr lang="en-US" altLang="en-US" dirty="0" smtClean="0"/>
              <a:t>Stevie is 20 years old, in school and claimed as a dependent by his parents</a:t>
            </a:r>
          </a:p>
          <a:p>
            <a:pPr>
              <a:buFont typeface="Wingdings" panose="05000000000000000000" pitchFamily="2" charset="2"/>
              <a:buChar char="§"/>
            </a:pPr>
            <a:r>
              <a:rPr lang="en-US" altLang="en-US" dirty="0" smtClean="0"/>
              <a:t>He also has a part-time job and will file a return</a:t>
            </a:r>
          </a:p>
          <a:p>
            <a:pPr>
              <a:buFont typeface="Wingdings" panose="05000000000000000000" pitchFamily="2" charset="2"/>
              <a:buChar char="§"/>
            </a:pPr>
            <a:r>
              <a:rPr lang="en-US" altLang="en-US" dirty="0" smtClean="0"/>
              <a:t>Who is responsible for Stevie’s coverage?</a:t>
            </a:r>
          </a:p>
          <a:p>
            <a:pPr marL="55563" indent="0">
              <a:buNone/>
            </a:pPr>
            <a:r>
              <a:rPr lang="en-US" altLang="en-US" dirty="0" smtClean="0">
                <a:solidFill>
                  <a:schemeClr val="accent2">
                    <a:lumMod val="50000"/>
                  </a:schemeClr>
                </a:solidFill>
              </a:rPr>
              <a:t>Answer: </a:t>
            </a:r>
            <a:r>
              <a:rPr lang="en-US" altLang="en-US" dirty="0" smtClean="0"/>
              <a:t>Stevie’s parents are responsible for Stevie’s MEC because they can claim him as a dependent</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381000"/>
            <a:ext cx="568835" cy="9575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 is Responsible for Coverage?</a:t>
            </a:r>
            <a:endParaRPr lang="en-US" dirty="0"/>
          </a:p>
        </p:txBody>
      </p:sp>
      <p:sp>
        <p:nvSpPr>
          <p:cNvPr id="5" name="Footer Placeholder 4"/>
          <p:cNvSpPr>
            <a:spLocks noGrp="1"/>
          </p:cNvSpPr>
          <p:nvPr>
            <p:ph type="ftr" sz="quarter" idx="10"/>
          </p:nvPr>
        </p:nvSpPr>
        <p:spPr/>
        <p:txBody>
          <a:bodyPr/>
          <a:lstStyle/>
          <a:p>
            <a:r>
              <a:rPr lang="en-US" dirty="0" smtClean="0"/>
              <a:t>NTTC Training – TY2016</a:t>
            </a:r>
            <a:endParaRPr lang="en-US" dirty="0"/>
          </a:p>
        </p:txBody>
      </p:sp>
      <p:sp>
        <p:nvSpPr>
          <p:cNvPr id="62469" name="Slide Number Placeholder 5"/>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9FA5203-E3F7-46C1-9675-855708A4D7B2}" type="slidenum">
              <a:rPr lang="en-US" altLang="en-US" smtClean="0"/>
              <a:pPr/>
              <a:t>26</a:t>
            </a:fld>
            <a:endParaRPr lang="en-US" altLang="en-US" dirty="0" smtClean="0"/>
          </a:p>
        </p:txBody>
      </p:sp>
      <p:sp>
        <p:nvSpPr>
          <p:cNvPr id="14" name="Content Placeholder 13"/>
          <p:cNvSpPr>
            <a:spLocks noGrp="1"/>
          </p:cNvSpPr>
          <p:nvPr>
            <p:ph sz="quarter" idx="12"/>
          </p:nvPr>
        </p:nvSpPr>
        <p:spPr/>
        <p:txBody>
          <a:bodyPr>
            <a:normAutofit fontScale="85000" lnSpcReduction="20000"/>
          </a:bodyPr>
          <a:lstStyle/>
          <a:p>
            <a:pPr marL="0" indent="0">
              <a:buNone/>
            </a:pPr>
            <a:r>
              <a:rPr lang="en-US" altLang="en-US" dirty="0" smtClean="0">
                <a:solidFill>
                  <a:schemeClr val="accent2">
                    <a:lumMod val="50000"/>
                  </a:schemeClr>
                </a:solidFill>
              </a:rPr>
              <a:t>5. </a:t>
            </a:r>
            <a:r>
              <a:rPr lang="en-US" altLang="en-US" dirty="0" smtClean="0"/>
              <a:t>(cont.) What if Stevie’s parents do not claim him as their dependent, even though they could?</a:t>
            </a:r>
          </a:p>
          <a:p>
            <a:pPr marL="0" indent="0">
              <a:buNone/>
            </a:pPr>
            <a:r>
              <a:rPr lang="en-US" altLang="en-US" dirty="0" smtClean="0">
                <a:solidFill>
                  <a:schemeClr val="accent2">
                    <a:lumMod val="50000"/>
                  </a:schemeClr>
                </a:solidFill>
              </a:rPr>
              <a:t>Answer: </a:t>
            </a:r>
            <a:r>
              <a:rPr lang="en-US" altLang="en-US" dirty="0" smtClean="0"/>
              <a:t>Stevie’s parents are not liable for SRP if Stevie does not have coverage</a:t>
            </a:r>
          </a:p>
          <a:p>
            <a:pPr marL="0" indent="0">
              <a:buNone/>
            </a:pPr>
            <a:r>
              <a:rPr lang="en-US" altLang="en-US" dirty="0" smtClean="0"/>
              <a:t>And, Stevie does not claim </a:t>
            </a:r>
            <a:r>
              <a:rPr lang="en-US" altLang="en-US" dirty="0"/>
              <a:t>his own </a:t>
            </a:r>
            <a:r>
              <a:rPr lang="en-US" altLang="en-US" dirty="0" smtClean="0"/>
              <a:t>exemption so he is not responsible for his own MEC</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381000"/>
            <a:ext cx="568835" cy="957538"/>
          </a:xfrm>
          <a:prstGeom prst="rect">
            <a:avLst/>
          </a:prstGeom>
        </p:spPr>
      </p:pic>
    </p:spTree>
    <p:extLst>
      <p:ext uri="{BB962C8B-B14F-4D97-AF65-F5344CB8AC3E}">
        <p14:creationId xmlns:p14="http://schemas.microsoft.com/office/powerpoint/2010/main" val="49363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 is Responsible for Coverage?</a:t>
            </a:r>
            <a:endParaRPr lang="en-US" dirty="0"/>
          </a:p>
        </p:txBody>
      </p:sp>
      <p:sp>
        <p:nvSpPr>
          <p:cNvPr id="5" name="Footer Placeholder 4"/>
          <p:cNvSpPr>
            <a:spLocks noGrp="1"/>
          </p:cNvSpPr>
          <p:nvPr>
            <p:ph type="ftr" sz="quarter" idx="10"/>
          </p:nvPr>
        </p:nvSpPr>
        <p:spPr/>
        <p:txBody>
          <a:bodyPr/>
          <a:lstStyle/>
          <a:p>
            <a:r>
              <a:rPr lang="en-US" dirty="0" smtClean="0"/>
              <a:t>NTTC Training – TY2016</a:t>
            </a:r>
            <a:endParaRPr lang="en-US" dirty="0"/>
          </a:p>
        </p:txBody>
      </p:sp>
      <p:sp>
        <p:nvSpPr>
          <p:cNvPr id="64517" name="Slide Number Placeholder 5"/>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BA69B30-7783-4B85-BD12-BBC00F38AD80}" type="slidenum">
              <a:rPr lang="en-US" altLang="en-US" smtClean="0"/>
              <a:pPr/>
              <a:t>27</a:t>
            </a:fld>
            <a:endParaRPr lang="en-US" altLang="en-US" dirty="0" smtClean="0"/>
          </a:p>
        </p:txBody>
      </p:sp>
      <p:sp>
        <p:nvSpPr>
          <p:cNvPr id="14" name="Content Placeholder 13"/>
          <p:cNvSpPr>
            <a:spLocks noGrp="1"/>
          </p:cNvSpPr>
          <p:nvPr>
            <p:ph sz="quarter" idx="12"/>
          </p:nvPr>
        </p:nvSpPr>
        <p:spPr/>
        <p:txBody>
          <a:bodyPr>
            <a:normAutofit fontScale="85000" lnSpcReduction="10000"/>
          </a:bodyPr>
          <a:lstStyle/>
          <a:p>
            <a:pPr marL="0" indent="0">
              <a:buNone/>
            </a:pPr>
            <a:r>
              <a:rPr lang="en-US" altLang="en-US" dirty="0" smtClean="0">
                <a:solidFill>
                  <a:schemeClr val="accent2">
                    <a:lumMod val="50000"/>
                  </a:schemeClr>
                </a:solidFill>
              </a:rPr>
              <a:t>6. </a:t>
            </a:r>
            <a:r>
              <a:rPr lang="en-US" altLang="en-US" dirty="0" smtClean="0"/>
              <a:t>Bob’s ex-wife gave him an 8332 so he can claim their child, Jenny, for tax purposes even though Jenny does not live with Bob</a:t>
            </a:r>
          </a:p>
          <a:p>
            <a:pPr>
              <a:buFont typeface="Wingdings" panose="05000000000000000000" pitchFamily="2" charset="2"/>
              <a:buChar char="§"/>
            </a:pPr>
            <a:r>
              <a:rPr lang="en-US" altLang="en-US" dirty="0" smtClean="0"/>
              <a:t>Who is responsible for Jenny’s coverage?</a:t>
            </a:r>
          </a:p>
          <a:p>
            <a:pPr marL="0" indent="0">
              <a:buNone/>
            </a:pPr>
            <a:r>
              <a:rPr lang="en-US" altLang="en-US" dirty="0" smtClean="0">
                <a:solidFill>
                  <a:schemeClr val="accent2">
                    <a:lumMod val="50000"/>
                  </a:schemeClr>
                </a:solidFill>
              </a:rPr>
              <a:t>Answer: </a:t>
            </a:r>
            <a:r>
              <a:rPr lang="en-US" altLang="en-US" dirty="0" smtClean="0"/>
              <a:t>Bob is responsible for Jenny’s MEC because he will claim her as his dependent</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5017" y="381000"/>
            <a:ext cx="568835" cy="9575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is Coverage Needed?</a:t>
            </a:r>
            <a:endParaRPr lang="en-US" dirty="0"/>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72709" name="Slide Number Placeholder 12"/>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6A9E8A9-8F15-4086-AC1B-6D8BED11BB17}" type="slidenum">
              <a:rPr lang="en-US" altLang="en-US" smtClean="0"/>
              <a:pPr/>
              <a:t>28</a:t>
            </a:fld>
            <a:endParaRPr lang="en-US" altLang="en-US" dirty="0" smtClean="0"/>
          </a:p>
        </p:txBody>
      </p:sp>
      <p:sp>
        <p:nvSpPr>
          <p:cNvPr id="3" name="Content Placeholder 2"/>
          <p:cNvSpPr>
            <a:spLocks noGrp="1"/>
          </p:cNvSpPr>
          <p:nvPr>
            <p:ph sz="quarter" idx="12"/>
          </p:nvPr>
        </p:nvSpPr>
        <p:spPr/>
        <p:txBody>
          <a:bodyPr>
            <a:normAutofit fontScale="92500" lnSpcReduction="10000"/>
          </a:bodyPr>
          <a:lstStyle/>
          <a:p>
            <a:r>
              <a:rPr lang="en-US" dirty="0" smtClean="0"/>
              <a:t>Count full months lived for births or deaths* </a:t>
            </a:r>
          </a:p>
          <a:p>
            <a:r>
              <a:rPr lang="en-US" dirty="0" smtClean="0"/>
              <a:t>Count full months following month of adoption*</a:t>
            </a:r>
          </a:p>
          <a:p>
            <a:endParaRPr lang="en-US" dirty="0" smtClean="0"/>
          </a:p>
          <a:p>
            <a:pPr marL="55563" indent="0">
              <a:buNone/>
            </a:pPr>
            <a:r>
              <a:rPr lang="en-US" dirty="0" smtClean="0"/>
              <a:t>* </a:t>
            </a:r>
            <a:r>
              <a:rPr lang="en-US" sz="3300" dirty="0" smtClean="0"/>
              <a:t>See exemption code H later when someone on the return needs another exemption</a:t>
            </a:r>
            <a:endParaRPr lang="en-US" dirty="0" smtClean="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378396"/>
            <a:ext cx="878304" cy="729786"/>
          </a:xfrm>
          <a:prstGeom prst="rect">
            <a:avLst/>
          </a:prstGeom>
        </p:spPr>
      </p:pic>
    </p:spTree>
    <p:extLst>
      <p:ext uri="{BB962C8B-B14F-4D97-AF65-F5344CB8AC3E}">
        <p14:creationId xmlns:p14="http://schemas.microsoft.com/office/powerpoint/2010/main" val="26223901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Everyone Has </a:t>
            </a:r>
            <a:br>
              <a:rPr lang="en-US" dirty="0" smtClean="0"/>
            </a:br>
            <a:r>
              <a:rPr lang="en-US" dirty="0" smtClean="0"/>
              <a:t>MEC All Year (not Mkt policy)</a:t>
            </a:r>
            <a:endParaRPr lang="en-US" dirty="0"/>
          </a:p>
        </p:txBody>
      </p:sp>
      <p:sp>
        <p:nvSpPr>
          <p:cNvPr id="68613"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TY2016</a:t>
            </a:r>
          </a:p>
        </p:txBody>
      </p:sp>
      <p:sp>
        <p:nvSpPr>
          <p:cNvPr id="68614"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9D6B27C-DF8D-4662-B24B-6A043ABB515A}" type="slidenum">
              <a:rPr lang="en-US" altLang="en-US" smtClean="0"/>
              <a:pPr/>
              <a:t>29</a:t>
            </a:fld>
            <a:endParaRPr lang="en-US" altLang="en-US" dirty="0" smtClean="0"/>
          </a:p>
        </p:txBody>
      </p:sp>
      <p:sp>
        <p:nvSpPr>
          <p:cNvPr id="3" name="Content Placeholder 2"/>
          <p:cNvSpPr>
            <a:spLocks noGrp="1"/>
          </p:cNvSpPr>
          <p:nvPr>
            <p:ph sz="quarter" idx="12"/>
          </p:nvPr>
        </p:nvSpPr>
        <p:spPr>
          <a:xfrm>
            <a:off x="628650" y="2057400"/>
            <a:ext cx="7869654" cy="4114800"/>
          </a:xfrm>
        </p:spPr>
        <p:txBody>
          <a:bodyPr>
            <a:normAutofit/>
          </a:bodyPr>
          <a:lstStyle/>
          <a:p>
            <a:r>
              <a:rPr lang="en-US" altLang="en-US" dirty="0" smtClean="0"/>
              <a:t>A few quick clicks in TaxSlayer Health Insurance section</a:t>
            </a:r>
          </a:p>
          <a:p>
            <a:pPr lvl="1"/>
            <a:r>
              <a:rPr lang="en-US" altLang="en-US" dirty="0" smtClean="0"/>
              <a:t>Any coverage? - yes</a:t>
            </a:r>
          </a:p>
          <a:p>
            <a:pPr lvl="1"/>
            <a:endParaRPr lang="en-US" altLang="en-US" dirty="0" smtClean="0"/>
          </a:p>
          <a:p>
            <a:pPr lvl="1"/>
            <a:r>
              <a:rPr lang="en-US" altLang="en-US" dirty="0" smtClean="0"/>
              <a:t>From Mkt? - no</a:t>
            </a:r>
          </a:p>
          <a:p>
            <a:endParaRPr lang="en-US" altLang="en-US" dirty="0" smtClean="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8696" y="381000"/>
            <a:ext cx="1003300" cy="960438"/>
          </a:xfrm>
          <a:prstGeom prst="rect">
            <a:avLst/>
          </a:prstGeom>
        </p:spPr>
      </p:pic>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400000"/>
                    </a14:imgEffect>
                  </a14:imgLayer>
                </a14:imgProps>
              </a:ext>
            </a:extLst>
          </a:blip>
          <a:stretch>
            <a:fillRect/>
          </a:stretch>
        </p:blipFill>
        <p:spPr>
          <a:xfrm>
            <a:off x="3124200" y="3886200"/>
            <a:ext cx="5020801" cy="735041"/>
          </a:xfrm>
          <a:prstGeom prst="rect">
            <a:avLst/>
          </a:prstGeom>
          <a:ln>
            <a:solidFill>
              <a:schemeClr val="tx1"/>
            </a:solidFill>
          </a:ln>
        </p:spPr>
      </p:pic>
      <p:pic>
        <p:nvPicPr>
          <p:cNvPr id="5" name="Picture 4"/>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Effect>
                      <a14:saturation sat="400000"/>
                    </a14:imgEffect>
                  </a14:imgLayer>
                </a14:imgProps>
              </a:ext>
            </a:extLst>
          </a:blip>
          <a:stretch>
            <a:fillRect/>
          </a:stretch>
        </p:blipFill>
        <p:spPr>
          <a:xfrm>
            <a:off x="3124200" y="5105400"/>
            <a:ext cx="4993104" cy="737077"/>
          </a:xfrm>
          <a:prstGeom prst="rect">
            <a:avLst/>
          </a:prstGeom>
          <a:ln>
            <a:solidFill>
              <a:schemeClr val="tx1"/>
            </a:solid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Shared Responsibility for Health Coverage</a:t>
            </a:r>
            <a:endParaRPr lang="en-US" dirty="0"/>
          </a:p>
        </p:txBody>
      </p:sp>
      <p:sp>
        <p:nvSpPr>
          <p:cNvPr id="17411" name="Footer Placeholder 1"/>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TY2016</a:t>
            </a:r>
          </a:p>
        </p:txBody>
      </p:sp>
      <p:sp>
        <p:nvSpPr>
          <p:cNvPr id="17412" name="Slide Number Placeholder 2"/>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9224F57-A371-4BE1-ADE0-F1A4DC21FFCE}" type="slidenum">
              <a:rPr lang="en-US" altLang="en-US" smtClean="0"/>
              <a:pPr/>
              <a:t>3</a:t>
            </a:fld>
            <a:endParaRPr lang="en-US" altLang="en-US" dirty="0" smtClean="0"/>
          </a:p>
        </p:txBody>
      </p:sp>
      <p:sp>
        <p:nvSpPr>
          <p:cNvPr id="2" name="Oval 1"/>
          <p:cNvSpPr/>
          <p:nvPr/>
        </p:nvSpPr>
        <p:spPr>
          <a:xfrm>
            <a:off x="381000" y="1420813"/>
            <a:ext cx="4114800" cy="2743200"/>
          </a:xfrm>
          <a:prstGeom prst="ellipse">
            <a:avLst/>
          </a:prstGeom>
          <a:solidFill>
            <a:schemeClr val="accent2">
              <a:lumMod val="20000"/>
              <a:lumOff val="80000"/>
              <a:alpha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274320" anchor="ctr"/>
          <a:lstStyle/>
          <a:p>
            <a:pPr>
              <a:defRPr/>
            </a:pPr>
            <a:r>
              <a:rPr lang="en-US" sz="2800" b="1" dirty="0">
                <a:solidFill>
                  <a:schemeClr val="tx1"/>
                </a:solidFill>
              </a:rPr>
              <a:t>Individuals</a:t>
            </a:r>
          </a:p>
          <a:p>
            <a:pPr>
              <a:defRPr/>
            </a:pPr>
            <a:r>
              <a:rPr lang="en-US" sz="2000" dirty="0">
                <a:solidFill>
                  <a:schemeClr val="tx1"/>
                </a:solidFill>
              </a:rPr>
              <a:t>• Purchase coverage</a:t>
            </a:r>
            <a:r>
              <a:rPr lang="en-US" sz="2000" dirty="0" smtClean="0">
                <a:solidFill>
                  <a:schemeClr val="tx1"/>
                </a:solidFill>
              </a:rPr>
              <a:t>, Claim </a:t>
            </a:r>
            <a:r>
              <a:rPr lang="en-US" sz="2000" dirty="0">
                <a:solidFill>
                  <a:schemeClr val="tx1"/>
                </a:solidFill>
              </a:rPr>
              <a:t>an exemption, </a:t>
            </a:r>
            <a:r>
              <a:rPr lang="en-US" sz="2000" dirty="0" smtClean="0">
                <a:solidFill>
                  <a:schemeClr val="tx1"/>
                </a:solidFill>
              </a:rPr>
              <a:t>or Pay </a:t>
            </a:r>
            <a:r>
              <a:rPr lang="en-US" sz="2000" dirty="0">
                <a:solidFill>
                  <a:schemeClr val="tx1"/>
                </a:solidFill>
              </a:rPr>
              <a:t>Shared Responsibility Payment</a:t>
            </a:r>
          </a:p>
          <a:p>
            <a:pPr>
              <a:defRPr/>
            </a:pPr>
            <a:r>
              <a:rPr lang="en-US" sz="2000" dirty="0">
                <a:solidFill>
                  <a:schemeClr val="tx1"/>
                </a:solidFill>
              </a:rPr>
              <a:t>• Account for premium credit (Day 2)</a:t>
            </a:r>
          </a:p>
        </p:txBody>
      </p:sp>
      <p:sp>
        <p:nvSpPr>
          <p:cNvPr id="7" name="Oval 6"/>
          <p:cNvSpPr/>
          <p:nvPr/>
        </p:nvSpPr>
        <p:spPr>
          <a:xfrm>
            <a:off x="4724400" y="1417638"/>
            <a:ext cx="4114800" cy="2743200"/>
          </a:xfrm>
          <a:prstGeom prst="ellipse">
            <a:avLst/>
          </a:prstGeom>
          <a:solidFill>
            <a:srgbClr val="A5FDBC">
              <a:alpha val="49804"/>
            </a:srgb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27432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2800" b="1" dirty="0" smtClean="0"/>
              <a:t>Government</a:t>
            </a:r>
          </a:p>
          <a:p>
            <a:pPr>
              <a:defRPr/>
            </a:pPr>
            <a:r>
              <a:rPr lang="en-US" altLang="en-US" sz="2000" dirty="0" smtClean="0"/>
              <a:t>• Expand Medicaid (at state option)</a:t>
            </a:r>
          </a:p>
          <a:p>
            <a:pPr>
              <a:defRPr/>
            </a:pPr>
            <a:r>
              <a:rPr lang="en-US" altLang="en-US" sz="2000" dirty="0" smtClean="0"/>
              <a:t>• Make premium tax credits available</a:t>
            </a:r>
          </a:p>
          <a:p>
            <a:pPr>
              <a:defRPr/>
            </a:pPr>
            <a:r>
              <a:rPr lang="en-US" altLang="en-US" sz="2000" dirty="0" smtClean="0"/>
              <a:t>• Build Marketplace(s)</a:t>
            </a:r>
          </a:p>
          <a:p>
            <a:pPr>
              <a:defRPr/>
            </a:pPr>
            <a:endParaRPr lang="en-US" altLang="en-US" sz="2000" dirty="0" smtClean="0"/>
          </a:p>
        </p:txBody>
      </p:sp>
      <p:sp>
        <p:nvSpPr>
          <p:cNvPr id="8" name="Oval 7"/>
          <p:cNvSpPr/>
          <p:nvPr/>
        </p:nvSpPr>
        <p:spPr>
          <a:xfrm>
            <a:off x="2590800" y="3581400"/>
            <a:ext cx="4114800" cy="2743200"/>
          </a:xfrm>
          <a:prstGeom prst="ellipse">
            <a:avLst/>
          </a:prstGeom>
          <a:solidFill>
            <a:schemeClr val="accent5">
              <a:lumMod val="20000"/>
              <a:lumOff val="80000"/>
              <a:alpha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274320" anchor="ctr"/>
          <a:lstStyle/>
          <a:p>
            <a:pPr>
              <a:defRPr/>
            </a:pPr>
            <a:r>
              <a:rPr lang="en-US" sz="2800" b="1" dirty="0">
                <a:solidFill>
                  <a:schemeClr val="tx1"/>
                </a:solidFill>
              </a:rPr>
              <a:t>Employers</a:t>
            </a:r>
          </a:p>
          <a:p>
            <a:pPr>
              <a:defRPr/>
            </a:pPr>
            <a:r>
              <a:rPr lang="en-US" sz="2000" dirty="0">
                <a:solidFill>
                  <a:schemeClr val="tx1"/>
                </a:solidFill>
              </a:rPr>
              <a:t>• Large employers: provide coverage, and</a:t>
            </a:r>
          </a:p>
          <a:p>
            <a:pPr>
              <a:defRPr/>
            </a:pPr>
            <a:r>
              <a:rPr lang="en-US" sz="2000" dirty="0">
                <a:solidFill>
                  <a:schemeClr val="tx1"/>
                </a:solidFill>
              </a:rPr>
              <a:t>• Small employers: </a:t>
            </a:r>
            <a:r>
              <a:rPr lang="en-US" sz="2000" i="1" dirty="0">
                <a:solidFill>
                  <a:schemeClr val="tx1"/>
                </a:solidFill>
              </a:rPr>
              <a:t>incentives</a:t>
            </a:r>
            <a:r>
              <a:rPr lang="en-US" sz="2000" dirty="0">
                <a:solidFill>
                  <a:schemeClr val="tx1"/>
                </a:solidFill>
              </a:rPr>
              <a:t> to provide coverage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Everyone Has </a:t>
            </a:r>
            <a:br>
              <a:rPr lang="en-US" dirty="0" smtClean="0"/>
            </a:br>
            <a:r>
              <a:rPr lang="en-US" dirty="0" smtClean="0"/>
              <a:t>MEC All Year (not Mkt policy)</a:t>
            </a:r>
            <a:endParaRPr lang="en-US" dirty="0"/>
          </a:p>
        </p:txBody>
      </p:sp>
      <p:sp>
        <p:nvSpPr>
          <p:cNvPr id="68613"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TY2016</a:t>
            </a:r>
          </a:p>
        </p:txBody>
      </p:sp>
      <p:sp>
        <p:nvSpPr>
          <p:cNvPr id="68614"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9D6B27C-DF8D-4662-B24B-6A043ABB515A}" type="slidenum">
              <a:rPr lang="en-US" altLang="en-US" smtClean="0"/>
              <a:pPr/>
              <a:t>30</a:t>
            </a:fld>
            <a:endParaRPr lang="en-US" altLang="en-US" dirty="0" smtClean="0"/>
          </a:p>
        </p:txBody>
      </p:sp>
      <p:sp>
        <p:nvSpPr>
          <p:cNvPr id="3" name="Content Placeholder 2"/>
          <p:cNvSpPr>
            <a:spLocks noGrp="1"/>
          </p:cNvSpPr>
          <p:nvPr>
            <p:ph sz="quarter" idx="12"/>
          </p:nvPr>
        </p:nvSpPr>
        <p:spPr/>
        <p:txBody>
          <a:bodyPr>
            <a:normAutofit/>
          </a:bodyPr>
          <a:lstStyle/>
          <a:p>
            <a:pPr lvl="1"/>
            <a:r>
              <a:rPr lang="en-US" altLang="en-US" dirty="0" smtClean="0"/>
              <a:t>Verify – just click continue (do not add anyone)</a:t>
            </a:r>
          </a:p>
          <a:p>
            <a:pPr lvl="1"/>
            <a:endParaRPr lang="en-US" altLang="en-US" dirty="0" smtClean="0"/>
          </a:p>
          <a:p>
            <a:pPr marL="339725" lvl="1" indent="0">
              <a:buNone/>
            </a:pPr>
            <a:endParaRPr lang="en-US" altLang="en-US" dirty="0" smtClean="0"/>
          </a:p>
          <a:p>
            <a:pPr lvl="1"/>
            <a:r>
              <a:rPr lang="en-US" altLang="en-US" dirty="0" smtClean="0"/>
              <a:t>All months? - yes</a:t>
            </a:r>
          </a:p>
          <a:p>
            <a:pPr lvl="1"/>
            <a:endParaRPr lang="en-US" altLang="en-US" dirty="0"/>
          </a:p>
          <a:p>
            <a:pPr lvl="1"/>
            <a:endParaRPr lang="en-US" altLang="en-US" dirty="0" smtClean="0"/>
          </a:p>
          <a:p>
            <a:pPr marL="0" indent="0">
              <a:buNone/>
            </a:pPr>
            <a:endParaRPr lang="en-US" altLang="en-US" dirty="0" smtClean="0"/>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1828800" y="3352640"/>
            <a:ext cx="4753638" cy="1143160"/>
          </a:xfrm>
          <a:prstGeom prst="rect">
            <a:avLst/>
          </a:prstGeom>
          <a:ln>
            <a:solidFill>
              <a:schemeClr val="tx1"/>
            </a:solidFill>
          </a:ln>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400000"/>
                    </a14:imgEffect>
                  </a14:imgLayer>
                </a14:imgProps>
              </a:ext>
            </a:extLst>
          </a:blip>
          <a:stretch>
            <a:fillRect/>
          </a:stretch>
        </p:blipFill>
        <p:spPr>
          <a:xfrm>
            <a:off x="1828800" y="5157409"/>
            <a:ext cx="5520316" cy="633791"/>
          </a:xfrm>
          <a:prstGeom prst="rect">
            <a:avLst/>
          </a:prstGeom>
          <a:ln>
            <a:solidFill>
              <a:schemeClr val="tx1"/>
            </a:solidFill>
          </a:ln>
        </p:spPr>
      </p:pic>
    </p:spTree>
    <p:extLst>
      <p:ext uri="{BB962C8B-B14F-4D97-AF65-F5344CB8AC3E}">
        <p14:creationId xmlns:p14="http://schemas.microsoft.com/office/powerpoint/2010/main" val="837663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Everyone Has </a:t>
            </a:r>
            <a:br>
              <a:rPr lang="en-US" dirty="0" smtClean="0"/>
            </a:br>
            <a:r>
              <a:rPr lang="en-US" dirty="0" smtClean="0"/>
              <a:t>MEC All Year</a:t>
            </a:r>
            <a:endParaRPr lang="en-US" dirty="0"/>
          </a:p>
        </p:txBody>
      </p:sp>
      <p:sp>
        <p:nvSpPr>
          <p:cNvPr id="68613"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TY2016</a:t>
            </a:r>
          </a:p>
        </p:txBody>
      </p:sp>
      <p:sp>
        <p:nvSpPr>
          <p:cNvPr id="68614"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9D6B27C-DF8D-4662-B24B-6A043ABB515A}" type="slidenum">
              <a:rPr lang="en-US" altLang="en-US" smtClean="0"/>
              <a:pPr/>
              <a:t>31</a:t>
            </a:fld>
            <a:endParaRPr lang="en-US" altLang="en-US" dirty="0" smtClean="0"/>
          </a:p>
        </p:txBody>
      </p:sp>
      <p:sp>
        <p:nvSpPr>
          <p:cNvPr id="3" name="Content Placeholder 2"/>
          <p:cNvSpPr>
            <a:spLocks noGrp="1"/>
          </p:cNvSpPr>
          <p:nvPr>
            <p:ph sz="quarter" idx="12"/>
          </p:nvPr>
        </p:nvSpPr>
        <p:spPr/>
        <p:txBody>
          <a:bodyPr>
            <a:normAutofit/>
          </a:bodyPr>
          <a:lstStyle/>
          <a:p>
            <a:pPr lvl="1"/>
            <a:r>
              <a:rPr lang="en-US" altLang="en-US" dirty="0" smtClean="0"/>
              <a:t>Confirm result on Summary / Print – page 2</a:t>
            </a:r>
          </a:p>
          <a:p>
            <a:pPr lvl="1"/>
            <a:r>
              <a:rPr lang="en-US" altLang="en-US" dirty="0" smtClean="0"/>
              <a:t>Box will be checked on Line 61 – done!</a:t>
            </a:r>
          </a:p>
          <a:p>
            <a:endParaRPr lang="en-US" altLang="en-US" dirty="0" smtClean="0"/>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633467" y="4495800"/>
            <a:ext cx="7900933" cy="990600"/>
          </a:xfrm>
          <a:prstGeom prst="rect">
            <a:avLst/>
          </a:prstGeom>
          <a:ln>
            <a:solidFill>
              <a:schemeClr val="tx1"/>
            </a:solidFill>
          </a:ln>
        </p:spPr>
      </p:pic>
      <p:sp>
        <p:nvSpPr>
          <p:cNvPr id="5" name="Rounded Rectangle 4"/>
          <p:cNvSpPr/>
          <p:nvPr/>
        </p:nvSpPr>
        <p:spPr>
          <a:xfrm>
            <a:off x="5562600" y="4876800"/>
            <a:ext cx="1905000" cy="3048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59574" y="457200"/>
            <a:ext cx="1190625" cy="9906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44116" y="5410200"/>
            <a:ext cx="676600" cy="627836"/>
          </a:xfrm>
          <a:prstGeom prst="rect">
            <a:avLst/>
          </a:prstGeom>
        </p:spPr>
      </p:pic>
    </p:spTree>
    <p:extLst>
      <p:ext uri="{BB962C8B-B14F-4D97-AF65-F5344CB8AC3E}">
        <p14:creationId xmlns:p14="http://schemas.microsoft.com/office/powerpoint/2010/main" val="2253603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Now It Gets a Little Complicated</a:t>
            </a:r>
            <a:endParaRPr lang="en-US" dirty="0"/>
          </a:p>
        </p:txBody>
      </p:sp>
      <p:sp>
        <p:nvSpPr>
          <p:cNvPr id="70660"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TY2016</a:t>
            </a:r>
          </a:p>
        </p:txBody>
      </p:sp>
      <p:sp>
        <p:nvSpPr>
          <p:cNvPr id="70661"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51613B-0309-462D-9B91-6C2A373FF6E3}" type="slidenum">
              <a:rPr lang="en-US" altLang="en-US" smtClean="0"/>
              <a:pPr/>
              <a:t>32</a:t>
            </a:fld>
            <a:endParaRPr lang="en-US" altLang="en-US" dirty="0" smtClean="0"/>
          </a:p>
        </p:txBody>
      </p:sp>
      <p:sp>
        <p:nvSpPr>
          <p:cNvPr id="3" name="Content Placeholder 2"/>
          <p:cNvSpPr>
            <a:spLocks noGrp="1"/>
          </p:cNvSpPr>
          <p:nvPr>
            <p:ph sz="quarter" idx="12"/>
          </p:nvPr>
        </p:nvSpPr>
        <p:spPr/>
        <p:txBody>
          <a:bodyPr>
            <a:normAutofit/>
          </a:bodyPr>
          <a:lstStyle/>
          <a:p>
            <a:r>
              <a:rPr lang="en-US" altLang="en-US" dirty="0" smtClean="0"/>
              <a:t>When any individual on the return lacks MEC for any full month</a:t>
            </a:r>
          </a:p>
          <a:p>
            <a:pPr lvl="1"/>
            <a:r>
              <a:rPr lang="en-US" altLang="en-US" dirty="0" smtClean="0"/>
              <a:t>Which months?</a:t>
            </a:r>
          </a:p>
          <a:p>
            <a:pPr lvl="1"/>
            <a:r>
              <a:rPr lang="en-US" altLang="en-US" dirty="0" smtClean="0"/>
              <a:t>Is there an (easy) exemption?</a:t>
            </a:r>
          </a:p>
          <a:p>
            <a:pPr lvl="1"/>
            <a:r>
              <a:rPr lang="en-US" altLang="en-US" dirty="0" smtClean="0"/>
              <a:t>If not, should a more experienced counselor prepare the return?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Now It Gets a Little Complicated</a:t>
            </a:r>
            <a:endParaRPr lang="en-US" dirty="0"/>
          </a:p>
        </p:txBody>
      </p:sp>
      <p:sp>
        <p:nvSpPr>
          <p:cNvPr id="70660"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TY2016</a:t>
            </a:r>
          </a:p>
        </p:txBody>
      </p:sp>
      <p:sp>
        <p:nvSpPr>
          <p:cNvPr id="70661"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51613B-0309-462D-9B91-6C2A373FF6E3}" type="slidenum">
              <a:rPr lang="en-US" altLang="en-US" smtClean="0"/>
              <a:pPr/>
              <a:t>33</a:t>
            </a:fld>
            <a:endParaRPr lang="en-US" altLang="en-US" dirty="0" smtClean="0"/>
          </a:p>
        </p:txBody>
      </p:sp>
      <p:sp>
        <p:nvSpPr>
          <p:cNvPr id="3" name="Content Placeholder 2"/>
          <p:cNvSpPr>
            <a:spLocks noGrp="1"/>
          </p:cNvSpPr>
          <p:nvPr>
            <p:ph sz="quarter" idx="12"/>
          </p:nvPr>
        </p:nvSpPr>
        <p:spPr/>
        <p:txBody>
          <a:bodyPr>
            <a:normAutofit/>
          </a:bodyPr>
          <a:lstStyle/>
          <a:p>
            <a:r>
              <a:rPr lang="en-US" altLang="en-US" dirty="0" smtClean="0"/>
              <a:t>When any individual on the return lacks MEC for any full month</a:t>
            </a:r>
          </a:p>
          <a:p>
            <a:pPr lvl="1"/>
            <a:r>
              <a:rPr lang="en-US" altLang="en-US" dirty="0" smtClean="0"/>
              <a:t>Need answers before completing TaxSlayer questions</a:t>
            </a:r>
          </a:p>
          <a:p>
            <a:r>
              <a:rPr lang="en-US" altLang="en-US" dirty="0" smtClean="0"/>
              <a:t>Step 1: look for an exemption that applies</a:t>
            </a:r>
          </a:p>
        </p:txBody>
      </p:sp>
    </p:spTree>
    <p:extLst>
      <p:ext uri="{BB962C8B-B14F-4D97-AF65-F5344CB8AC3E}">
        <p14:creationId xmlns:p14="http://schemas.microsoft.com/office/powerpoint/2010/main" val="38898004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4353743" y="3873344"/>
            <a:ext cx="4648849" cy="2400635"/>
          </a:xfrm>
          <a:prstGeom prst="rect">
            <a:avLst/>
          </a:prstGeom>
        </p:spPr>
      </p:pic>
      <p:sp>
        <p:nvSpPr>
          <p:cNvPr id="2" name="Title 1"/>
          <p:cNvSpPr>
            <a:spLocks noGrp="1"/>
          </p:cNvSpPr>
          <p:nvPr>
            <p:ph type="title"/>
          </p:nvPr>
        </p:nvSpPr>
        <p:spPr/>
        <p:txBody>
          <a:bodyPr/>
          <a:lstStyle/>
          <a:p>
            <a:r>
              <a:rPr lang="en-US" dirty="0" smtClean="0"/>
              <a:t>Exemption Form 8965</a:t>
            </a:r>
            <a:endParaRPr lang="en-US" dirty="0"/>
          </a:p>
        </p:txBody>
      </p:sp>
      <p:sp>
        <p:nvSpPr>
          <p:cNvPr id="78854"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TY2016</a:t>
            </a:r>
          </a:p>
        </p:txBody>
      </p:sp>
      <p:sp>
        <p:nvSpPr>
          <p:cNvPr id="78855"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1751783-CC81-4C0B-876F-C9216D40ABB7}" type="slidenum">
              <a:rPr lang="en-US" altLang="en-US" smtClean="0"/>
              <a:pPr/>
              <a:t>34</a:t>
            </a:fld>
            <a:endParaRPr lang="en-US" altLang="en-US" dirty="0" smtClean="0"/>
          </a:p>
        </p:txBody>
      </p:sp>
      <p:sp>
        <p:nvSpPr>
          <p:cNvPr id="3" name="Content Placeholder 2"/>
          <p:cNvSpPr>
            <a:spLocks noGrp="1"/>
          </p:cNvSpPr>
          <p:nvPr>
            <p:ph sz="quarter" idx="12"/>
          </p:nvPr>
        </p:nvSpPr>
        <p:spPr>
          <a:xfrm>
            <a:off x="628650" y="1676400"/>
            <a:ext cx="3638550" cy="4114800"/>
          </a:xfrm>
        </p:spPr>
        <p:txBody>
          <a:bodyPr>
            <a:noAutofit/>
          </a:bodyPr>
          <a:lstStyle/>
          <a:p>
            <a:r>
              <a:rPr lang="en-US" altLang="en-US" sz="3000" dirty="0" smtClean="0"/>
              <a:t>Part I for Marketplace exemptions</a:t>
            </a:r>
          </a:p>
          <a:p>
            <a:r>
              <a:rPr lang="en-US" altLang="en-US" sz="3000" dirty="0" smtClean="0"/>
              <a:t>Part II for filing threshold exemption</a:t>
            </a:r>
          </a:p>
          <a:p>
            <a:r>
              <a:rPr lang="en-US" altLang="en-US" sz="3000" dirty="0" smtClean="0"/>
              <a:t>Part III for individual exemptions claimed on return</a:t>
            </a:r>
          </a:p>
        </p:txBody>
      </p:sp>
      <p:pic>
        <p:nvPicPr>
          <p:cNvPr id="9" name="Picture 8"/>
          <p:cNvPicPr>
            <a:picLocks noChangeAspect="1"/>
          </p:cNvPicPr>
          <p:nvPr/>
        </p:nvPicPr>
        <p:blipFill>
          <a:blip r:embed="rId4"/>
          <a:stretch>
            <a:fillRect/>
          </a:stretch>
        </p:blipFill>
        <p:spPr>
          <a:xfrm>
            <a:off x="4089029" y="1269954"/>
            <a:ext cx="5000107" cy="2877759"/>
          </a:xfrm>
          <a:prstGeom prst="rect">
            <a:avLst/>
          </a:prstGeom>
        </p:spPr>
      </p:pic>
      <p:sp>
        <p:nvSpPr>
          <p:cNvPr id="13" name="Rounded Rectangle 12"/>
          <p:cNvSpPr/>
          <p:nvPr/>
        </p:nvSpPr>
        <p:spPr>
          <a:xfrm>
            <a:off x="4122089" y="2641554"/>
            <a:ext cx="3421711" cy="40644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dirty="0" smtClean="0">
              <a:solidFill>
                <a:srgbClr val="FFFFFF"/>
              </a:solidFill>
            </a:endParaRPr>
          </a:p>
        </p:txBody>
      </p:sp>
      <p:sp>
        <p:nvSpPr>
          <p:cNvPr id="19" name="Rounded Rectangle 18"/>
          <p:cNvSpPr/>
          <p:nvPr/>
        </p:nvSpPr>
        <p:spPr>
          <a:xfrm>
            <a:off x="4426888" y="3864958"/>
            <a:ext cx="4575703" cy="47844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dirty="0" smtClean="0">
              <a:solidFill>
                <a:srgbClr val="FFFFFF"/>
              </a:solidFill>
            </a:endParaRPr>
          </a:p>
        </p:txBody>
      </p:sp>
      <p:sp>
        <p:nvSpPr>
          <p:cNvPr id="20" name="Rounded Rectangle 19"/>
          <p:cNvSpPr/>
          <p:nvPr/>
        </p:nvSpPr>
        <p:spPr>
          <a:xfrm>
            <a:off x="4426889" y="4343400"/>
            <a:ext cx="4412311" cy="48421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dirty="0" smtClean="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animBg="1"/>
      <p:bldP spid="2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needs an exemption?</a:t>
            </a:r>
            <a:endParaRPr lang="en-US" dirty="0"/>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72709" name="Slide Number Placeholder 12"/>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6A9E8A9-8F15-4086-AC1B-6D8BED11BB17}" type="slidenum">
              <a:rPr lang="en-US" altLang="en-US" smtClean="0"/>
              <a:pPr/>
              <a:t>35</a:t>
            </a:fld>
            <a:endParaRPr lang="en-US" altLang="en-US" dirty="0" smtClean="0"/>
          </a:p>
        </p:txBody>
      </p:sp>
      <p:sp>
        <p:nvSpPr>
          <p:cNvPr id="3" name="Content Placeholder 2"/>
          <p:cNvSpPr>
            <a:spLocks noGrp="1"/>
          </p:cNvSpPr>
          <p:nvPr>
            <p:ph sz="quarter" idx="12"/>
          </p:nvPr>
        </p:nvSpPr>
        <p:spPr/>
        <p:txBody>
          <a:bodyPr>
            <a:normAutofit/>
          </a:bodyPr>
          <a:lstStyle/>
          <a:p>
            <a:r>
              <a:rPr lang="en-US" dirty="0" smtClean="0"/>
              <a:t>Any individual on the tax return who did not have MEC for one or more months during the tax year</a:t>
            </a:r>
          </a:p>
        </p:txBody>
      </p:sp>
      <p:sp>
        <p:nvSpPr>
          <p:cNvPr id="6" name="TextBox 5"/>
          <p:cNvSpPr txBox="1"/>
          <p:nvPr/>
        </p:nvSpPr>
        <p:spPr>
          <a:xfrm>
            <a:off x="6629400" y="1295400"/>
            <a:ext cx="1857375" cy="369888"/>
          </a:xfrm>
          <a:prstGeom prst="rect">
            <a:avLst/>
          </a:prstGeom>
          <a:noFill/>
          <a:ln w="19050">
            <a:solidFill>
              <a:srgbClr val="00B0F0"/>
            </a:solidFill>
          </a:ln>
        </p:spPr>
        <p:txBody>
          <a:bodyPr>
            <a:spAutoFit/>
          </a:bodyPr>
          <a:lstStyle/>
          <a:p>
            <a:pPr algn="ctr" eaLnBrk="1" fontAlgn="auto" hangingPunct="1">
              <a:spcBef>
                <a:spcPts val="0"/>
              </a:spcBef>
              <a:spcAft>
                <a:spcPts val="0"/>
              </a:spcAft>
              <a:defRPr/>
            </a:pPr>
            <a:r>
              <a:rPr lang="en-US" b="1" dirty="0">
                <a:solidFill>
                  <a:srgbClr val="00B0F0"/>
                </a:solidFill>
                <a:latin typeface="+mn-lt"/>
              </a:rPr>
              <a:t>Pub 4012 </a:t>
            </a:r>
            <a:r>
              <a:rPr lang="en-US" b="1" dirty="0" smtClean="0">
                <a:solidFill>
                  <a:srgbClr val="00B0F0"/>
                </a:solidFill>
                <a:latin typeface="+mn-lt"/>
              </a:rPr>
              <a:t>ACA-5</a:t>
            </a:r>
            <a:endParaRPr lang="en-US" b="1" dirty="0">
              <a:solidFill>
                <a:srgbClr val="00B0F0"/>
              </a:solidFill>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378396"/>
            <a:ext cx="878304" cy="729786"/>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Exemptions</a:t>
            </a:r>
            <a:endParaRPr lang="en-US" dirty="0"/>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74757" name="Slide Number Placeholder 12"/>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23C5BF6-0E55-4BEE-A299-20535909092A}" type="slidenum">
              <a:rPr lang="en-US" altLang="en-US" smtClean="0"/>
              <a:pPr/>
              <a:t>36</a:t>
            </a:fld>
            <a:endParaRPr lang="en-US" altLang="en-US" dirty="0" smtClean="0"/>
          </a:p>
        </p:txBody>
      </p:sp>
      <p:sp>
        <p:nvSpPr>
          <p:cNvPr id="74755" name="Content Placeholder 2"/>
          <p:cNvSpPr>
            <a:spLocks noGrp="1"/>
          </p:cNvSpPr>
          <p:nvPr>
            <p:ph sz="quarter" idx="12"/>
          </p:nvPr>
        </p:nvSpPr>
        <p:spPr/>
        <p:txBody>
          <a:bodyPr>
            <a:normAutofit/>
          </a:bodyPr>
          <a:lstStyle/>
          <a:p>
            <a:r>
              <a:rPr lang="en-US" altLang="en-US" dirty="0" smtClean="0"/>
              <a:t>Exemptions that can be claimed on the tax return</a:t>
            </a:r>
          </a:p>
          <a:p>
            <a:r>
              <a:rPr lang="en-US" altLang="en-US" dirty="0" smtClean="0"/>
              <a:t>Exemptions that can be requested from the Marketplace</a:t>
            </a:r>
          </a:p>
          <a:p>
            <a:pPr lvl="1"/>
            <a:r>
              <a:rPr lang="en-US" altLang="en-US" dirty="0" smtClean="0"/>
              <a:t>Some are prospective; some can be retrospective</a:t>
            </a:r>
          </a:p>
        </p:txBody>
      </p:sp>
      <p:sp>
        <p:nvSpPr>
          <p:cNvPr id="6" name="TextBox 5"/>
          <p:cNvSpPr txBox="1"/>
          <p:nvPr/>
        </p:nvSpPr>
        <p:spPr>
          <a:xfrm>
            <a:off x="6629400" y="1219200"/>
            <a:ext cx="1857375" cy="369888"/>
          </a:xfrm>
          <a:prstGeom prst="rect">
            <a:avLst/>
          </a:prstGeom>
          <a:noFill/>
          <a:ln w="19050">
            <a:solidFill>
              <a:srgbClr val="00B0F0"/>
            </a:solidFill>
          </a:ln>
        </p:spPr>
        <p:txBody>
          <a:bodyPr>
            <a:spAutoFit/>
          </a:bodyPr>
          <a:lstStyle/>
          <a:p>
            <a:pPr algn="ctr" eaLnBrk="1" fontAlgn="auto" hangingPunct="1">
              <a:spcBef>
                <a:spcPts val="0"/>
              </a:spcBef>
              <a:spcAft>
                <a:spcPts val="0"/>
              </a:spcAft>
              <a:defRPr/>
            </a:pPr>
            <a:r>
              <a:rPr lang="en-US" b="1" dirty="0">
                <a:solidFill>
                  <a:srgbClr val="00B0F0"/>
                </a:solidFill>
                <a:latin typeface="+mn-lt"/>
              </a:rPr>
              <a:t>Pub 4012 </a:t>
            </a:r>
            <a:r>
              <a:rPr lang="en-US" b="1" dirty="0" smtClean="0">
                <a:solidFill>
                  <a:srgbClr val="00B0F0"/>
                </a:solidFill>
                <a:latin typeface="+mn-lt"/>
              </a:rPr>
              <a:t>ACA-7</a:t>
            </a:r>
            <a:endParaRPr lang="en-US" b="1" dirty="0">
              <a:solidFill>
                <a:srgbClr val="00B0F0"/>
              </a:solidFill>
              <a:latin typeface="+mn-l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Exemptions</a:t>
            </a:r>
            <a:endParaRPr lang="en-US" dirty="0"/>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76805" name="Slide Number Placeholder 12"/>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E0CB217-DA6C-43AA-BBDB-AC8C01E066AF}" type="slidenum">
              <a:rPr lang="en-US" altLang="en-US" smtClean="0"/>
              <a:pPr/>
              <a:t>37</a:t>
            </a:fld>
            <a:endParaRPr lang="en-US" altLang="en-US" dirty="0" smtClean="0"/>
          </a:p>
        </p:txBody>
      </p:sp>
      <p:sp>
        <p:nvSpPr>
          <p:cNvPr id="3" name="Content Placeholder 2"/>
          <p:cNvSpPr>
            <a:spLocks noGrp="1"/>
          </p:cNvSpPr>
          <p:nvPr>
            <p:ph sz="quarter" idx="12"/>
          </p:nvPr>
        </p:nvSpPr>
        <p:spPr/>
        <p:txBody>
          <a:bodyPr>
            <a:normAutofit fontScale="92500" lnSpcReduction="20000"/>
          </a:bodyPr>
          <a:lstStyle/>
          <a:p>
            <a:r>
              <a:rPr lang="en-US" altLang="en-US" dirty="0" smtClean="0"/>
              <a:t>Some exemptions cover everyone on the return; some cover the particular individual only</a:t>
            </a:r>
          </a:p>
          <a:p>
            <a:r>
              <a:rPr lang="en-US" altLang="en-US" dirty="0" smtClean="0"/>
              <a:t>Some exemptions are good for the whole year; some cover specific months</a:t>
            </a:r>
          </a:p>
          <a:p>
            <a:r>
              <a:rPr lang="en-US" altLang="en-US" dirty="0" smtClean="0"/>
              <a:t>Exempt for one day means exempt for the whole month!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1" name="Footer Placeholder 2"/>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TY2016</a:t>
            </a:r>
          </a:p>
        </p:txBody>
      </p:sp>
      <p:sp>
        <p:nvSpPr>
          <p:cNvPr id="80902" name="Slide Number Placeholder 9"/>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3016689-B0D4-442E-9E32-684C9A9C1850}" type="slidenum">
              <a:rPr lang="en-US" altLang="en-US" smtClean="0"/>
              <a:pPr/>
              <a:t>38</a:t>
            </a:fld>
            <a:endParaRPr lang="en-US" altLang="en-US" dirty="0" smtClean="0"/>
          </a:p>
        </p:txBody>
      </p:sp>
      <p:sp>
        <p:nvSpPr>
          <p:cNvPr id="24" name="Content Placeholder 23"/>
          <p:cNvSpPr>
            <a:spLocks noGrp="1"/>
          </p:cNvSpPr>
          <p:nvPr>
            <p:ph sz="quarter" idx="12"/>
          </p:nvPr>
        </p:nvSpPr>
        <p:spPr>
          <a:xfrm>
            <a:off x="628650" y="685800"/>
            <a:ext cx="1941512" cy="3886200"/>
          </a:xfrm>
        </p:spPr>
        <p:txBody>
          <a:bodyPr/>
          <a:lstStyle/>
          <a:p>
            <a:r>
              <a:rPr lang="en-US" dirty="0" smtClean="0"/>
              <a:t>How to start:</a:t>
            </a:r>
            <a:endParaRPr lang="en-US" dirty="0"/>
          </a:p>
        </p:txBody>
      </p:sp>
      <p:sp>
        <p:nvSpPr>
          <p:cNvPr id="27" name="Rectangle 26"/>
          <p:cNvSpPr/>
          <p:nvPr/>
        </p:nvSpPr>
        <p:spPr>
          <a:xfrm>
            <a:off x="5381625" y="5537200"/>
            <a:ext cx="3314700" cy="566737"/>
          </a:xfrm>
          <a:prstGeom prst="rect">
            <a:avLst/>
          </a:prstGeom>
          <a:solidFill>
            <a:schemeClr val="accent2">
              <a:lumMod val="20000"/>
              <a:lumOff val="80000"/>
            </a:schemeClr>
          </a:solidFill>
          <a:ln>
            <a:solidFill>
              <a:schemeClr val="accent2">
                <a:lumMod val="50000"/>
              </a:schemeClr>
            </a:solidFill>
          </a:ln>
        </p:spPr>
        <p:style>
          <a:lnRef idx="1">
            <a:schemeClr val="accent1"/>
          </a:lnRef>
          <a:fillRef idx="2">
            <a:schemeClr val="accent1"/>
          </a:fillRef>
          <a:effectRef idx="1">
            <a:schemeClr val="accent1"/>
          </a:effectRef>
          <a:fontRef idx="minor">
            <a:schemeClr val="dk1"/>
          </a:fontRef>
        </p:style>
        <p:txBody>
          <a:bodyPr/>
          <a:lstStyle/>
          <a:p>
            <a:pPr eaLnBrk="1" fontAlgn="auto" hangingPunct="1">
              <a:spcBef>
                <a:spcPts val="0"/>
              </a:spcBef>
              <a:spcAft>
                <a:spcPts val="0"/>
              </a:spcAft>
              <a:defRPr/>
            </a:pPr>
            <a:r>
              <a:rPr lang="en-US" sz="1600" b="1" dirty="0">
                <a:solidFill>
                  <a:prstClr val="black"/>
                </a:solidFill>
              </a:rPr>
              <a:t>Does anyone qualify for a Marketplace hardship exemption? </a:t>
            </a:r>
          </a:p>
        </p:txBody>
      </p:sp>
      <p:grpSp>
        <p:nvGrpSpPr>
          <p:cNvPr id="16" name="Group 15"/>
          <p:cNvGrpSpPr/>
          <p:nvPr/>
        </p:nvGrpSpPr>
        <p:grpSpPr>
          <a:xfrm>
            <a:off x="4387850" y="5351462"/>
            <a:ext cx="1022350" cy="742950"/>
            <a:chOff x="1966913" y="5607050"/>
            <a:chExt cx="1022350" cy="742950"/>
          </a:xfrm>
          <a:solidFill>
            <a:schemeClr val="accent2">
              <a:lumMod val="75000"/>
            </a:schemeClr>
          </a:solidFill>
        </p:grpSpPr>
        <p:sp>
          <p:nvSpPr>
            <p:cNvPr id="48" name="Bent-Up Arrow 47"/>
            <p:cNvSpPr/>
            <p:nvPr/>
          </p:nvSpPr>
          <p:spPr bwMode="auto">
            <a:xfrm rot="5400000">
              <a:off x="2106613" y="5467350"/>
              <a:ext cx="742950" cy="1022350"/>
            </a:xfrm>
            <a:prstGeom prst="bentUpArrow">
              <a:avLst>
                <a:gd name="adj1" fmla="val 33333"/>
                <a:gd name="adj2" fmla="val 34009"/>
                <a:gd name="adj3" fmla="val 28976"/>
              </a:avLst>
            </a:prstGeom>
            <a:grpFill/>
          </p:spPr>
          <p:style>
            <a:lnRef idx="1">
              <a:schemeClr val="accent2"/>
            </a:lnRef>
            <a:fillRef idx="3">
              <a:schemeClr val="accent2"/>
            </a:fillRef>
            <a:effectRef idx="2">
              <a:schemeClr val="accent2"/>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39" name="Rectangle 38"/>
            <p:cNvSpPr/>
            <p:nvPr/>
          </p:nvSpPr>
          <p:spPr bwMode="auto">
            <a:xfrm>
              <a:off x="2208213" y="5929313"/>
              <a:ext cx="520700" cy="3238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b="1" dirty="0">
                  <a:solidFill>
                    <a:prstClr val="white"/>
                  </a:solidFill>
                </a:rPr>
                <a:t>NO</a:t>
              </a:r>
            </a:p>
          </p:txBody>
        </p:sp>
      </p:grpSp>
      <p:sp>
        <p:nvSpPr>
          <p:cNvPr id="12" name="Rectangle 11"/>
          <p:cNvSpPr/>
          <p:nvPr/>
        </p:nvSpPr>
        <p:spPr>
          <a:xfrm>
            <a:off x="2801937" y="2084387"/>
            <a:ext cx="5961063" cy="3403600"/>
          </a:xfrm>
          <a:prstGeom prst="rect">
            <a:avLst/>
          </a:prstGeom>
          <a:solidFill>
            <a:schemeClr val="accent2">
              <a:lumMod val="20000"/>
              <a:lumOff val="80000"/>
            </a:schemeClr>
          </a:solidFill>
          <a:ln>
            <a:solidFill>
              <a:schemeClr val="accent2">
                <a:lumMod val="50000"/>
              </a:schemeClr>
            </a:solidFill>
          </a:ln>
        </p:spPr>
        <p:style>
          <a:lnRef idx="1">
            <a:schemeClr val="accent1"/>
          </a:lnRef>
          <a:fillRef idx="2">
            <a:schemeClr val="accent1"/>
          </a:fillRef>
          <a:effectRef idx="1">
            <a:schemeClr val="accent1"/>
          </a:effectRef>
          <a:fontRef idx="minor">
            <a:schemeClr val="dk1"/>
          </a:fontRef>
        </p:style>
        <p:txBody>
          <a:bodyPr/>
          <a:lstStyle/>
          <a:p>
            <a:pPr eaLnBrk="1" fontAlgn="auto" hangingPunct="1">
              <a:spcBef>
                <a:spcPts val="0"/>
              </a:spcBef>
              <a:spcAft>
                <a:spcPts val="0"/>
              </a:spcAft>
              <a:defRPr/>
            </a:pPr>
            <a:r>
              <a:rPr lang="en-US" sz="1600" b="1" dirty="0">
                <a:solidFill>
                  <a:prstClr val="black"/>
                </a:solidFill>
              </a:rPr>
              <a:t>Exemptions for individuals </a:t>
            </a:r>
            <a:r>
              <a:rPr lang="en-US" sz="1600" i="1" dirty="0">
                <a:solidFill>
                  <a:prstClr val="black"/>
                </a:solidFill>
              </a:rPr>
              <a:t>(duration varies)</a:t>
            </a:r>
            <a:r>
              <a:rPr lang="en-US" sz="1600" b="1" dirty="0">
                <a:solidFill>
                  <a:prstClr val="black"/>
                </a:solidFill>
              </a:rPr>
              <a:t>: </a:t>
            </a:r>
          </a:p>
        </p:txBody>
      </p:sp>
      <p:grpSp>
        <p:nvGrpSpPr>
          <p:cNvPr id="15" name="Group 14"/>
          <p:cNvGrpSpPr/>
          <p:nvPr/>
        </p:nvGrpSpPr>
        <p:grpSpPr>
          <a:xfrm>
            <a:off x="5083173" y="1803402"/>
            <a:ext cx="636587" cy="425450"/>
            <a:chOff x="2662236" y="2058990"/>
            <a:chExt cx="636587" cy="425450"/>
          </a:xfrm>
          <a:solidFill>
            <a:schemeClr val="accent2">
              <a:lumMod val="75000"/>
            </a:schemeClr>
          </a:solidFill>
        </p:grpSpPr>
        <p:sp>
          <p:nvSpPr>
            <p:cNvPr id="35" name="Down Arrow 34"/>
            <p:cNvSpPr/>
            <p:nvPr/>
          </p:nvSpPr>
          <p:spPr bwMode="auto">
            <a:xfrm>
              <a:off x="2662236" y="2058990"/>
              <a:ext cx="636587" cy="425450"/>
            </a:xfrm>
            <a:prstGeom prst="downArrow">
              <a:avLst>
                <a:gd name="adj1" fmla="val 46826"/>
                <a:gd name="adj2" fmla="val 50000"/>
              </a:avLst>
            </a:prstGeom>
            <a:grpFill/>
          </p:spPr>
          <p:style>
            <a:lnRef idx="1">
              <a:schemeClr val="accent2"/>
            </a:lnRef>
            <a:fillRef idx="3">
              <a:schemeClr val="accent2"/>
            </a:fillRef>
            <a:effectRef idx="2">
              <a:schemeClr val="accent2"/>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dirty="0" smtClean="0">
                <a:solidFill>
                  <a:srgbClr val="FFFFFF"/>
                </a:solidFill>
              </a:endParaRPr>
            </a:p>
          </p:txBody>
        </p:sp>
        <p:sp>
          <p:nvSpPr>
            <p:cNvPr id="38" name="Rectangle 37"/>
            <p:cNvSpPr/>
            <p:nvPr/>
          </p:nvSpPr>
          <p:spPr bwMode="auto">
            <a:xfrm>
              <a:off x="2728909" y="2085975"/>
              <a:ext cx="520700" cy="3238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b="1" dirty="0">
                  <a:solidFill>
                    <a:prstClr val="white"/>
                  </a:solidFill>
                </a:rPr>
                <a:t>NO</a:t>
              </a:r>
            </a:p>
          </p:txBody>
        </p:sp>
      </p:grpSp>
      <p:sp>
        <p:nvSpPr>
          <p:cNvPr id="5" name="Rectangle 4"/>
          <p:cNvSpPr/>
          <p:nvPr/>
        </p:nvSpPr>
        <p:spPr>
          <a:xfrm>
            <a:off x="2779712" y="1311275"/>
            <a:ext cx="5943600" cy="539750"/>
          </a:xfrm>
          <a:prstGeom prst="rect">
            <a:avLst/>
          </a:prstGeom>
          <a:solidFill>
            <a:schemeClr val="accent2">
              <a:lumMod val="20000"/>
              <a:lumOff val="80000"/>
            </a:schemeClr>
          </a:solidFill>
          <a:ln>
            <a:solidFill>
              <a:schemeClr val="accent2">
                <a:lumMod val="50000"/>
              </a:schemeClr>
            </a:solidFill>
          </a:ln>
        </p:spPr>
        <p:style>
          <a:lnRef idx="1">
            <a:schemeClr val="accent1"/>
          </a:lnRef>
          <a:fillRef idx="2">
            <a:schemeClr val="accent1"/>
          </a:fillRef>
          <a:effectRef idx="1">
            <a:schemeClr val="accent1"/>
          </a:effectRef>
          <a:fontRef idx="minor">
            <a:schemeClr val="dk1"/>
          </a:fontRef>
        </p:style>
        <p:txBody>
          <a:bodyPr/>
          <a:lstStyle/>
          <a:p>
            <a:pPr eaLnBrk="1" fontAlgn="auto" hangingPunct="1">
              <a:spcBef>
                <a:spcPts val="0"/>
              </a:spcBef>
              <a:spcAft>
                <a:spcPts val="0"/>
              </a:spcAft>
              <a:defRPr/>
            </a:pPr>
            <a:r>
              <a:rPr lang="en-US" sz="1600" b="1" dirty="0">
                <a:solidFill>
                  <a:prstClr val="black"/>
                </a:solidFill>
              </a:rPr>
              <a:t>Does the taxpayer have income below the filing threshold? </a:t>
            </a:r>
          </a:p>
          <a:p>
            <a:pPr eaLnBrk="1" fontAlgn="auto" hangingPunct="1">
              <a:spcBef>
                <a:spcPts val="0"/>
              </a:spcBef>
              <a:spcAft>
                <a:spcPts val="0"/>
              </a:spcAft>
              <a:defRPr/>
            </a:pPr>
            <a:r>
              <a:rPr lang="en-US" sz="1600" b="1" i="1" dirty="0">
                <a:solidFill>
                  <a:prstClr val="black"/>
                </a:solidFill>
              </a:rPr>
              <a:t>Applies to the entire household for the entire year. </a:t>
            </a:r>
          </a:p>
        </p:txBody>
      </p:sp>
      <p:grpSp>
        <p:nvGrpSpPr>
          <p:cNvPr id="17" name="Group 16"/>
          <p:cNvGrpSpPr/>
          <p:nvPr/>
        </p:nvGrpSpPr>
        <p:grpSpPr>
          <a:xfrm>
            <a:off x="5083173" y="984251"/>
            <a:ext cx="636587" cy="427037"/>
            <a:chOff x="2662236" y="1239839"/>
            <a:chExt cx="636587" cy="427037"/>
          </a:xfrm>
          <a:solidFill>
            <a:schemeClr val="accent2">
              <a:lumMod val="75000"/>
            </a:schemeClr>
          </a:solidFill>
        </p:grpSpPr>
        <p:sp>
          <p:nvSpPr>
            <p:cNvPr id="9" name="Down Arrow 8"/>
            <p:cNvSpPr/>
            <p:nvPr/>
          </p:nvSpPr>
          <p:spPr bwMode="auto">
            <a:xfrm>
              <a:off x="2662236" y="1239839"/>
              <a:ext cx="636587" cy="427037"/>
            </a:xfrm>
            <a:prstGeom prst="downArrow">
              <a:avLst>
                <a:gd name="adj1" fmla="val 46826"/>
                <a:gd name="adj2" fmla="val 50000"/>
              </a:avLst>
            </a:prstGeom>
            <a:grpFill/>
          </p:spPr>
          <p:style>
            <a:lnRef idx="1">
              <a:schemeClr val="accent2"/>
            </a:lnRef>
            <a:fillRef idx="3">
              <a:schemeClr val="accent2"/>
            </a:fillRef>
            <a:effectRef idx="2">
              <a:schemeClr val="accent2"/>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dirty="0" smtClean="0">
                <a:solidFill>
                  <a:srgbClr val="FFFFFF"/>
                </a:solidFill>
              </a:endParaRPr>
            </a:p>
          </p:txBody>
        </p:sp>
        <p:sp>
          <p:nvSpPr>
            <p:cNvPr id="6" name="Rectangle 5"/>
            <p:cNvSpPr/>
            <p:nvPr/>
          </p:nvSpPr>
          <p:spPr bwMode="auto">
            <a:xfrm>
              <a:off x="2728909" y="1266825"/>
              <a:ext cx="520700" cy="3238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b="1" dirty="0">
                  <a:solidFill>
                    <a:prstClr val="white"/>
                  </a:solidFill>
                </a:rPr>
                <a:t>NO</a:t>
              </a:r>
            </a:p>
          </p:txBody>
        </p:sp>
      </p:grpSp>
      <p:sp>
        <p:nvSpPr>
          <p:cNvPr id="4" name="Rectangle 3"/>
          <p:cNvSpPr/>
          <p:nvPr/>
        </p:nvSpPr>
        <p:spPr>
          <a:xfrm>
            <a:off x="2789237" y="533400"/>
            <a:ext cx="5943600" cy="506412"/>
          </a:xfrm>
          <a:prstGeom prst="rect">
            <a:avLst/>
          </a:prstGeom>
          <a:solidFill>
            <a:schemeClr val="accent2">
              <a:lumMod val="20000"/>
              <a:lumOff val="80000"/>
            </a:schemeClr>
          </a:solidFill>
          <a:ln>
            <a:solidFill>
              <a:schemeClr val="accent2">
                <a:lumMod val="50000"/>
              </a:schemeClr>
            </a:solidFill>
          </a:ln>
        </p:spPr>
        <p:style>
          <a:lnRef idx="1">
            <a:schemeClr val="accent1"/>
          </a:lnRef>
          <a:fillRef idx="2">
            <a:schemeClr val="accent1"/>
          </a:fillRef>
          <a:effectRef idx="1">
            <a:schemeClr val="accent1"/>
          </a:effectRef>
          <a:fontRef idx="minor">
            <a:schemeClr val="dk1"/>
          </a:fontRef>
        </p:style>
        <p:txBody>
          <a:bodyPr/>
          <a:lstStyle/>
          <a:p>
            <a:pPr eaLnBrk="1" fontAlgn="auto" hangingPunct="1">
              <a:spcBef>
                <a:spcPts val="0"/>
              </a:spcBef>
              <a:spcAft>
                <a:spcPts val="0"/>
              </a:spcAft>
              <a:defRPr/>
            </a:pPr>
            <a:r>
              <a:rPr lang="en-US" sz="1600" b="1" dirty="0">
                <a:solidFill>
                  <a:prstClr val="black"/>
                </a:solidFill>
              </a:rPr>
              <a:t>Does the taxpayer already have an exemption from the Marketplace or have an application pending?</a:t>
            </a:r>
          </a:p>
        </p:txBody>
      </p:sp>
      <p:graphicFrame>
        <p:nvGraphicFramePr>
          <p:cNvPr id="32" name="Table 31"/>
          <p:cNvGraphicFramePr>
            <a:graphicFrameLocks noGrp="1"/>
          </p:cNvGraphicFramePr>
          <p:nvPr>
            <p:extLst>
              <p:ext uri="{D42A27DB-BD31-4B8C-83A1-F6EECF244321}">
                <p14:modId xmlns:p14="http://schemas.microsoft.com/office/powerpoint/2010/main" val="3534922408"/>
              </p:ext>
            </p:extLst>
          </p:nvPr>
        </p:nvGraphicFramePr>
        <p:xfrm>
          <a:off x="3008312" y="2401887"/>
          <a:ext cx="5562600" cy="3057525"/>
        </p:xfrm>
        <a:graphic>
          <a:graphicData uri="http://schemas.openxmlformats.org/drawingml/2006/table">
            <a:tbl>
              <a:tblPr firstRow="1" bandRow="1">
                <a:tableStyleId>{5C22544A-7EE6-4342-B048-85BDC9FD1C3A}</a:tableStyleId>
              </a:tblPr>
              <a:tblGrid>
                <a:gridCol w="4099323">
                  <a:extLst>
                    <a:ext uri="{9D8B030D-6E8A-4147-A177-3AD203B41FA5}">
                      <a16:colId xmlns:a16="http://schemas.microsoft.com/office/drawing/2014/main" xmlns="" val="20000"/>
                    </a:ext>
                  </a:extLst>
                </a:gridCol>
                <a:gridCol w="1463277">
                  <a:extLst>
                    <a:ext uri="{9D8B030D-6E8A-4147-A177-3AD203B41FA5}">
                      <a16:colId xmlns:a16="http://schemas.microsoft.com/office/drawing/2014/main" xmlns="" val="20001"/>
                    </a:ext>
                  </a:extLst>
                </a:gridCol>
              </a:tblGrid>
              <a:tr h="339725">
                <a:tc>
                  <a:txBody>
                    <a:bodyPr/>
                    <a:lstStyle/>
                    <a:p>
                      <a:pPr algn="l"/>
                      <a:r>
                        <a:rPr lang="en-US" sz="1400" b="0" dirty="0" smtClean="0">
                          <a:solidFill>
                            <a:schemeClr val="tx1"/>
                          </a:solidFill>
                          <a:latin typeface="Calibri" panose="020F0502020204030204" pitchFamily="34" charset="0"/>
                        </a:rPr>
                        <a:t>Short coverage gap</a:t>
                      </a:r>
                      <a:endParaRPr lang="en-US" sz="1400" b="0" dirty="0">
                        <a:solidFill>
                          <a:schemeClr val="tx1"/>
                        </a:solidFill>
                        <a:latin typeface="Calibri" panose="020F0502020204030204" pitchFamily="34" charset="0"/>
                      </a:endParaRPr>
                    </a:p>
                  </a:txBody>
                  <a:tcPr marL="91455" marR="91455" marT="45726" marB="45726">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400" b="0" dirty="0" smtClean="0">
                          <a:solidFill>
                            <a:schemeClr val="tx1"/>
                          </a:solidFill>
                          <a:latin typeface="Calibri" panose="020F0502020204030204" pitchFamily="34" charset="0"/>
                        </a:rPr>
                        <a:t>Code B</a:t>
                      </a:r>
                      <a:endParaRPr lang="en-US" sz="1400" b="0" dirty="0">
                        <a:solidFill>
                          <a:schemeClr val="tx1"/>
                        </a:solidFill>
                        <a:latin typeface="Calibri" panose="020F0502020204030204" pitchFamily="34" charset="0"/>
                      </a:endParaRPr>
                    </a:p>
                  </a:txBody>
                  <a:tcPr marL="91455" marR="91455" marT="45726" marB="45726">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339725">
                <a:tc>
                  <a:txBody>
                    <a:bodyPr/>
                    <a:lstStyle/>
                    <a:p>
                      <a:pPr algn="l"/>
                      <a:r>
                        <a:rPr lang="en-US" sz="1400" dirty="0" smtClean="0">
                          <a:solidFill>
                            <a:schemeClr val="tx1"/>
                          </a:solidFill>
                          <a:latin typeface="Calibri" panose="020F0502020204030204" pitchFamily="34" charset="0"/>
                        </a:rPr>
                        <a:t>Resided</a:t>
                      </a:r>
                      <a:r>
                        <a:rPr lang="en-US" sz="1400" baseline="0" dirty="0" smtClean="0">
                          <a:solidFill>
                            <a:schemeClr val="tx1"/>
                          </a:solidFill>
                          <a:latin typeface="Calibri" panose="020F0502020204030204" pitchFamily="34" charset="0"/>
                        </a:rPr>
                        <a:t> in Medicaid non-expansion state </a:t>
                      </a:r>
                      <a:endParaRPr lang="en-US" sz="1400" dirty="0">
                        <a:solidFill>
                          <a:schemeClr val="tx1"/>
                        </a:solidFill>
                        <a:latin typeface="Calibri" panose="020F0502020204030204" pitchFamily="34" charset="0"/>
                      </a:endParaRPr>
                    </a:p>
                  </a:txBody>
                  <a:tcPr marL="91455" marR="91455" marT="45726" marB="45726">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latin typeface="Calibri" panose="020F0502020204030204" pitchFamily="34" charset="0"/>
                        </a:rPr>
                        <a:t>Code G</a:t>
                      </a:r>
                      <a:endParaRPr lang="en-US" sz="1400" dirty="0">
                        <a:solidFill>
                          <a:schemeClr val="tx1"/>
                        </a:solidFill>
                        <a:latin typeface="Calibri" panose="020F0502020204030204" pitchFamily="34" charset="0"/>
                      </a:endParaRPr>
                    </a:p>
                  </a:txBody>
                  <a:tcPr marL="91455" marR="91455" marT="45726" marB="45726">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339725">
                <a:tc>
                  <a:txBody>
                    <a:bodyPr/>
                    <a:lstStyle/>
                    <a:p>
                      <a:pPr algn="l"/>
                      <a:r>
                        <a:rPr lang="en-US" sz="1400" dirty="0" smtClean="0">
                          <a:solidFill>
                            <a:schemeClr val="tx1"/>
                          </a:solidFill>
                          <a:latin typeface="Calibri" panose="020F0502020204030204" pitchFamily="34" charset="0"/>
                        </a:rPr>
                        <a:t>Certain noncitizens</a:t>
                      </a:r>
                      <a:r>
                        <a:rPr lang="en-US" sz="1400" baseline="0" dirty="0" smtClean="0">
                          <a:solidFill>
                            <a:schemeClr val="tx1"/>
                          </a:solidFill>
                          <a:latin typeface="Calibri" panose="020F0502020204030204" pitchFamily="34" charset="0"/>
                        </a:rPr>
                        <a:t> and citizens living abroad</a:t>
                      </a:r>
                      <a:endParaRPr lang="en-US" sz="1400" dirty="0">
                        <a:solidFill>
                          <a:schemeClr val="tx1"/>
                        </a:solidFill>
                        <a:latin typeface="Calibri" panose="020F0502020204030204" pitchFamily="34" charset="0"/>
                      </a:endParaRPr>
                    </a:p>
                  </a:txBody>
                  <a:tcPr marL="91455" marR="91455" marT="45726" marB="45726">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latin typeface="Calibri" panose="020F0502020204030204" pitchFamily="34" charset="0"/>
                        </a:rPr>
                        <a:t>Code C</a:t>
                      </a:r>
                      <a:endParaRPr lang="en-US" sz="1400" dirty="0">
                        <a:solidFill>
                          <a:schemeClr val="tx1"/>
                        </a:solidFill>
                        <a:latin typeface="Calibri" panose="020F0502020204030204" pitchFamily="34" charset="0"/>
                      </a:endParaRPr>
                    </a:p>
                  </a:txBody>
                  <a:tcPr marL="91455" marR="91455" marT="45726" marB="45726">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39725">
                <a:tc>
                  <a:txBody>
                    <a:bodyPr/>
                    <a:lstStyle/>
                    <a:p>
                      <a:pPr algn="l"/>
                      <a:r>
                        <a:rPr lang="en-US" sz="1400" dirty="0" smtClean="0">
                          <a:solidFill>
                            <a:schemeClr val="tx1"/>
                          </a:solidFill>
                          <a:latin typeface="Calibri" panose="020F0502020204030204" pitchFamily="34" charset="0"/>
                        </a:rPr>
                        <a:t>Health care sharing ministry</a:t>
                      </a:r>
                      <a:endParaRPr lang="en-US" sz="1400" dirty="0">
                        <a:solidFill>
                          <a:schemeClr val="tx1"/>
                        </a:solidFill>
                        <a:latin typeface="Calibri" panose="020F0502020204030204" pitchFamily="34" charset="0"/>
                      </a:endParaRPr>
                    </a:p>
                  </a:txBody>
                  <a:tcPr marL="91455" marR="91455" marT="45726" marB="45726">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latin typeface="Calibri" panose="020F0502020204030204" pitchFamily="34" charset="0"/>
                        </a:rPr>
                        <a:t>Code D</a:t>
                      </a:r>
                      <a:endParaRPr lang="en-US" sz="1400" dirty="0">
                        <a:solidFill>
                          <a:schemeClr val="tx1"/>
                        </a:solidFill>
                        <a:latin typeface="Calibri" panose="020F0502020204030204" pitchFamily="34" charset="0"/>
                      </a:endParaRPr>
                    </a:p>
                  </a:txBody>
                  <a:tcPr marL="91455" marR="91455" marT="45726" marB="45726">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33972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Calibri" panose="020F0502020204030204" pitchFamily="34" charset="0"/>
                        </a:rPr>
                        <a:t>Federally-recognized Indian</a:t>
                      </a:r>
                      <a:r>
                        <a:rPr lang="en-US" sz="1400" baseline="0" dirty="0" smtClean="0">
                          <a:solidFill>
                            <a:schemeClr val="tx1"/>
                          </a:solidFill>
                          <a:latin typeface="Calibri" panose="020F0502020204030204" pitchFamily="34" charset="0"/>
                        </a:rPr>
                        <a:t> tribe or eligible for IHS</a:t>
                      </a:r>
                      <a:endParaRPr lang="en-US" sz="1400" dirty="0" smtClean="0">
                        <a:solidFill>
                          <a:schemeClr val="tx1"/>
                        </a:solidFill>
                        <a:latin typeface="Calibri" panose="020F0502020204030204" pitchFamily="34" charset="0"/>
                      </a:endParaRPr>
                    </a:p>
                  </a:txBody>
                  <a:tcPr marL="91455" marR="91455" marT="45726" marB="45726">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latin typeface="Calibri" panose="020F0502020204030204" pitchFamily="34" charset="0"/>
                        </a:rPr>
                        <a:t>Code E</a:t>
                      </a:r>
                      <a:endParaRPr lang="en-US" sz="1400" dirty="0">
                        <a:solidFill>
                          <a:schemeClr val="tx1"/>
                        </a:solidFill>
                        <a:latin typeface="Calibri" panose="020F0502020204030204" pitchFamily="34" charset="0"/>
                      </a:endParaRPr>
                    </a:p>
                  </a:txBody>
                  <a:tcPr marL="91455" marR="91455" marT="45726" marB="45726">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339725">
                <a:tc>
                  <a:txBody>
                    <a:bodyPr/>
                    <a:lstStyle/>
                    <a:p>
                      <a:pPr algn="l"/>
                      <a:r>
                        <a:rPr lang="en-US" sz="1400" dirty="0" smtClean="0">
                          <a:solidFill>
                            <a:schemeClr val="tx1"/>
                          </a:solidFill>
                          <a:latin typeface="Calibri" panose="020F0502020204030204" pitchFamily="34" charset="0"/>
                        </a:rPr>
                        <a:t>Incarceration</a:t>
                      </a:r>
                      <a:endParaRPr lang="en-US" sz="1400" dirty="0">
                        <a:solidFill>
                          <a:schemeClr val="tx1"/>
                        </a:solidFill>
                        <a:latin typeface="Calibri" panose="020F0502020204030204" pitchFamily="34" charset="0"/>
                      </a:endParaRPr>
                    </a:p>
                  </a:txBody>
                  <a:tcPr marL="91455" marR="91455" marT="45726" marB="45726">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latin typeface="Calibri" panose="020F0502020204030204" pitchFamily="34" charset="0"/>
                        </a:rPr>
                        <a:t>Code F</a:t>
                      </a:r>
                      <a:endParaRPr lang="en-US" sz="1400" dirty="0">
                        <a:solidFill>
                          <a:schemeClr val="tx1"/>
                        </a:solidFill>
                        <a:latin typeface="Calibri" panose="020F0502020204030204" pitchFamily="34" charset="0"/>
                      </a:endParaRPr>
                    </a:p>
                  </a:txBody>
                  <a:tcPr marL="91455" marR="91455" marT="45726" marB="45726">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339725">
                <a:tc>
                  <a:txBody>
                    <a:bodyPr/>
                    <a:lstStyle/>
                    <a:p>
                      <a:pPr algn="l"/>
                      <a:r>
                        <a:rPr lang="en-US" sz="1400" dirty="0" smtClean="0">
                          <a:solidFill>
                            <a:schemeClr val="tx1"/>
                          </a:solidFill>
                          <a:latin typeface="Calibri" panose="020F0502020204030204" pitchFamily="34" charset="0"/>
                        </a:rPr>
                        <a:t>Member of household born, adopted or died</a:t>
                      </a:r>
                      <a:endParaRPr lang="en-US" sz="1400" dirty="0">
                        <a:solidFill>
                          <a:schemeClr val="tx1"/>
                        </a:solidFill>
                        <a:latin typeface="Calibri" panose="020F0502020204030204" pitchFamily="34" charset="0"/>
                      </a:endParaRPr>
                    </a:p>
                  </a:txBody>
                  <a:tcPr marL="91455" marR="91455" marT="45726" marB="45726">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latin typeface="Calibri" panose="020F0502020204030204" pitchFamily="34" charset="0"/>
                        </a:rPr>
                        <a:t>Code H</a:t>
                      </a:r>
                      <a:endParaRPr lang="en-US" sz="1400" dirty="0">
                        <a:solidFill>
                          <a:schemeClr val="tx1"/>
                        </a:solidFill>
                        <a:latin typeface="Calibri" panose="020F0502020204030204" pitchFamily="34" charset="0"/>
                      </a:endParaRPr>
                    </a:p>
                  </a:txBody>
                  <a:tcPr marL="91455" marR="91455" marT="45726" marB="45726">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339725">
                <a:tc>
                  <a:txBody>
                    <a:bodyPr/>
                    <a:lstStyle/>
                    <a:p>
                      <a:pPr algn="l"/>
                      <a:r>
                        <a:rPr lang="en-US" sz="1400" dirty="0" smtClean="0">
                          <a:solidFill>
                            <a:schemeClr val="tx1"/>
                          </a:solidFill>
                          <a:latin typeface="Calibri" panose="020F0502020204030204" pitchFamily="34" charset="0"/>
                        </a:rPr>
                        <a:t>Insurance is unaffordable</a:t>
                      </a:r>
                      <a:endParaRPr lang="en-US" sz="1400" dirty="0">
                        <a:solidFill>
                          <a:schemeClr val="tx1"/>
                        </a:solidFill>
                        <a:latin typeface="Calibri" panose="020F0502020204030204" pitchFamily="34" charset="0"/>
                      </a:endParaRPr>
                    </a:p>
                  </a:txBody>
                  <a:tcPr marL="91455" marR="91455" marT="45726" marB="45726">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latin typeface="Calibri" panose="020F0502020204030204" pitchFamily="34" charset="0"/>
                        </a:rPr>
                        <a:t>Code A</a:t>
                      </a:r>
                      <a:endParaRPr lang="en-US" sz="1400" dirty="0">
                        <a:solidFill>
                          <a:schemeClr val="tx1"/>
                        </a:solidFill>
                        <a:latin typeface="Calibri" panose="020F0502020204030204" pitchFamily="34" charset="0"/>
                      </a:endParaRPr>
                    </a:p>
                  </a:txBody>
                  <a:tcPr marL="91455" marR="91455" marT="45726" marB="45726">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339725">
                <a:tc>
                  <a:txBody>
                    <a:bodyPr/>
                    <a:lstStyle/>
                    <a:p>
                      <a:pPr algn="l"/>
                      <a:r>
                        <a:rPr lang="en-US" sz="1400" dirty="0" smtClean="0">
                          <a:solidFill>
                            <a:schemeClr val="tx1"/>
                          </a:solidFill>
                          <a:latin typeface="Calibri" panose="020F0502020204030204" pitchFamily="34" charset="0"/>
                        </a:rPr>
                        <a:t>Aggregate cost of insurance is unaffordable</a:t>
                      </a:r>
                      <a:endParaRPr lang="en-US" sz="1400" dirty="0">
                        <a:solidFill>
                          <a:schemeClr val="tx1"/>
                        </a:solidFill>
                        <a:latin typeface="Calibri" panose="020F0502020204030204" pitchFamily="34" charset="0"/>
                      </a:endParaRPr>
                    </a:p>
                  </a:txBody>
                  <a:tcPr marL="91455" marR="91455" marT="45726" marB="45726">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latin typeface="Calibri" panose="020F0502020204030204" pitchFamily="34" charset="0"/>
                        </a:rPr>
                        <a:t>Code G</a:t>
                      </a:r>
                      <a:endParaRPr lang="en-US" sz="1400" dirty="0">
                        <a:solidFill>
                          <a:schemeClr val="tx1"/>
                        </a:solidFill>
                        <a:latin typeface="Calibri" panose="020F0502020204030204" pitchFamily="34" charset="0"/>
                      </a:endParaRPr>
                    </a:p>
                  </a:txBody>
                  <a:tcPr marL="91455" marR="91455" marT="45726" marB="45726">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bl>
          </a:graphicData>
        </a:graphic>
      </p:graphicFrame>
      <p:sp>
        <p:nvSpPr>
          <p:cNvPr id="11" name="TextBox 10"/>
          <p:cNvSpPr txBox="1"/>
          <p:nvPr/>
        </p:nvSpPr>
        <p:spPr>
          <a:xfrm>
            <a:off x="6829425" y="87312"/>
            <a:ext cx="1857375" cy="369888"/>
          </a:xfrm>
          <a:prstGeom prst="rect">
            <a:avLst/>
          </a:prstGeom>
          <a:noFill/>
          <a:ln w="19050">
            <a:solidFill>
              <a:srgbClr val="0070C0"/>
            </a:solidFill>
          </a:ln>
        </p:spPr>
        <p:txBody>
          <a:bodyPr>
            <a:spAutoFit/>
          </a:bodyPr>
          <a:lstStyle/>
          <a:p>
            <a:pPr algn="ctr" eaLnBrk="1" fontAlgn="auto" hangingPunct="1">
              <a:spcBef>
                <a:spcPts val="0"/>
              </a:spcBef>
              <a:spcAft>
                <a:spcPts val="0"/>
              </a:spcAft>
              <a:defRPr/>
            </a:pPr>
            <a:r>
              <a:rPr lang="en-US" b="1" dirty="0">
                <a:solidFill>
                  <a:srgbClr val="0070C0"/>
                </a:solidFill>
                <a:latin typeface="+mn-lt"/>
              </a:rPr>
              <a:t>Pub 4012 </a:t>
            </a:r>
            <a:r>
              <a:rPr lang="en-US" b="1" dirty="0" smtClean="0">
                <a:solidFill>
                  <a:srgbClr val="0070C0"/>
                </a:solidFill>
                <a:latin typeface="+mn-lt"/>
              </a:rPr>
              <a:t>ACA-7</a:t>
            </a:r>
            <a:endParaRPr lang="en-US" b="1" dirty="0">
              <a:solidFill>
                <a:srgbClr val="0070C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2" grpId="0" animBg="1"/>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Is there a Marketplace </a:t>
            </a:r>
            <a:br>
              <a:rPr lang="en-US" dirty="0" smtClean="0"/>
            </a:br>
            <a:r>
              <a:rPr lang="en-US" dirty="0" smtClean="0"/>
              <a:t>Exemption?</a:t>
            </a:r>
            <a:endParaRPr lang="en-US" dirty="0"/>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82949" name="Slide Number Placeholder 12"/>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06AA5D9-AE38-44C6-888F-021F8BB6CEF9}" type="slidenum">
              <a:rPr lang="en-US" altLang="en-US" smtClean="0"/>
              <a:pPr/>
              <a:t>39</a:t>
            </a:fld>
            <a:endParaRPr lang="en-US" altLang="en-US" dirty="0" smtClean="0"/>
          </a:p>
        </p:txBody>
      </p:sp>
      <p:sp>
        <p:nvSpPr>
          <p:cNvPr id="3" name="Content Placeholder 2"/>
          <p:cNvSpPr>
            <a:spLocks noGrp="1"/>
          </p:cNvSpPr>
          <p:nvPr>
            <p:ph sz="quarter" idx="12"/>
          </p:nvPr>
        </p:nvSpPr>
        <p:spPr>
          <a:xfrm>
            <a:off x="628650" y="1981201"/>
            <a:ext cx="7869654" cy="4232026"/>
          </a:xfrm>
        </p:spPr>
        <p:txBody>
          <a:bodyPr>
            <a:normAutofit fontScale="77500" lnSpcReduction="20000"/>
          </a:bodyPr>
          <a:lstStyle/>
          <a:p>
            <a:r>
              <a:rPr lang="en-US" altLang="en-US" dirty="0" smtClean="0"/>
              <a:t>First, ask if taxpayer already has an exemption from the marketplace</a:t>
            </a:r>
          </a:p>
          <a:p>
            <a:r>
              <a:rPr lang="en-US" altLang="en-US" dirty="0" smtClean="0"/>
              <a:t>Marketplace Exemptions may exempt one or more individuals for some or all months of the year</a:t>
            </a:r>
          </a:p>
          <a:p>
            <a:pPr lvl="1"/>
            <a:r>
              <a:rPr lang="en-US" altLang="en-US" dirty="0" smtClean="0"/>
              <a:t>Taxpayer provides their marketplace exemption certificate number (“ECN”) letter</a:t>
            </a:r>
          </a:p>
          <a:p>
            <a:pPr lvl="1"/>
            <a:r>
              <a:rPr lang="en-US" altLang="en-US" dirty="0" smtClean="0"/>
              <a:t>If not yet received, use “PENDING”</a:t>
            </a:r>
          </a:p>
          <a:p>
            <a:r>
              <a:rPr lang="en-US" altLang="en-US" dirty="0" smtClean="0"/>
              <a:t>Less than ½ of 1% had a Mkt exemption in 2015 across all VITA/TCE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8228" y="381000"/>
            <a:ext cx="1530350" cy="927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Main Elements</a:t>
            </a:r>
            <a:endParaRPr lang="en-US" dirty="0"/>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19461"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42C5B4D-5ED1-473D-AB02-45479CC53A63}" type="slidenum">
              <a:rPr lang="en-US" altLang="en-US" smtClean="0"/>
              <a:pPr/>
              <a:t>4</a:t>
            </a:fld>
            <a:endParaRPr lang="en-US" altLang="en-US" dirty="0" smtClean="0"/>
          </a:p>
        </p:txBody>
      </p:sp>
      <p:sp>
        <p:nvSpPr>
          <p:cNvPr id="3" name="Content Placeholder 2"/>
          <p:cNvSpPr>
            <a:spLocks noGrp="1"/>
          </p:cNvSpPr>
          <p:nvPr>
            <p:ph sz="quarter" idx="12"/>
          </p:nvPr>
        </p:nvSpPr>
        <p:spPr/>
        <p:txBody>
          <a:bodyPr>
            <a:normAutofit fontScale="92500" lnSpcReduction="20000"/>
          </a:bodyPr>
          <a:lstStyle/>
          <a:p>
            <a:r>
              <a:rPr lang="en-US" altLang="en-US" dirty="0" smtClean="0"/>
              <a:t>Everyone must have Healthcare Insurance </a:t>
            </a:r>
          </a:p>
          <a:p>
            <a:pPr lvl="1"/>
            <a:r>
              <a:rPr lang="en-US" altLang="en-US" dirty="0" smtClean="0"/>
              <a:t>Exemptions are available (Form 8965)</a:t>
            </a:r>
          </a:p>
          <a:p>
            <a:r>
              <a:rPr lang="en-US" altLang="en-US" dirty="0" smtClean="0"/>
              <a:t>No Insurance and No Exemption? </a:t>
            </a:r>
          </a:p>
          <a:p>
            <a:pPr lvl="1"/>
            <a:r>
              <a:rPr lang="en-US" altLang="en-US" dirty="0" smtClean="0"/>
              <a:t>Additional tax - Individual Shared Responsibility Payment (“SRP”)</a:t>
            </a:r>
          </a:p>
          <a:p>
            <a:r>
              <a:rPr lang="en-US" altLang="en-US" dirty="0" smtClean="0"/>
              <a:t>Financial Assistance </a:t>
            </a:r>
          </a:p>
          <a:p>
            <a:pPr lvl="1"/>
            <a:r>
              <a:rPr lang="en-US" altLang="en-US" dirty="0" smtClean="0"/>
              <a:t>Credit may be available (Form 8962)</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92500" lnSpcReduction="20000"/>
          </a:bodyPr>
          <a:lstStyle/>
          <a:p>
            <a:r>
              <a:rPr lang="en-US" altLang="en-US" dirty="0" smtClean="0"/>
              <a:t>Marketplace is no longer issuing these exemptions</a:t>
            </a:r>
          </a:p>
          <a:p>
            <a:r>
              <a:rPr lang="en-US" altLang="en-US" dirty="0" smtClean="0"/>
              <a:t>Previously issued Mkt exemptions can be used for 2016</a:t>
            </a:r>
          </a:p>
        </p:txBody>
      </p:sp>
      <p:sp>
        <p:nvSpPr>
          <p:cNvPr id="5" name="Content Placeholder 4"/>
          <p:cNvSpPr>
            <a:spLocks noGrp="1"/>
          </p:cNvSpPr>
          <p:nvPr>
            <p:ph sz="half" idx="2"/>
          </p:nvPr>
        </p:nvSpPr>
        <p:spPr>
          <a:xfrm>
            <a:off x="4953000" y="2142067"/>
            <a:ext cx="3657600" cy="3572933"/>
          </a:xfrm>
          <a:ln w="38100">
            <a:solidFill>
              <a:schemeClr val="accent2">
                <a:lumMod val="50000"/>
              </a:schemeClr>
            </a:solidFill>
          </a:ln>
        </p:spPr>
        <p:txBody>
          <a:bodyPr>
            <a:normAutofit lnSpcReduction="10000"/>
          </a:bodyPr>
          <a:lstStyle/>
          <a:p>
            <a:pPr>
              <a:buFont typeface="Wingdings" panose="05000000000000000000" pitchFamily="2" charset="2"/>
              <a:buChar char="v"/>
            </a:pPr>
            <a:r>
              <a:rPr lang="en-US" dirty="0" smtClean="0"/>
              <a:t>Health care sharing ministry</a:t>
            </a:r>
          </a:p>
          <a:p>
            <a:pPr>
              <a:buFont typeface="Wingdings" panose="05000000000000000000" pitchFamily="2" charset="2"/>
              <a:buChar char="v"/>
            </a:pPr>
            <a:r>
              <a:rPr lang="en-US" dirty="0" smtClean="0"/>
              <a:t>Indian tribe members</a:t>
            </a:r>
          </a:p>
          <a:p>
            <a:pPr>
              <a:buFont typeface="Wingdings" panose="05000000000000000000" pitchFamily="2" charset="2"/>
              <a:buChar char="v"/>
            </a:pPr>
            <a:r>
              <a:rPr lang="en-US" dirty="0" smtClean="0"/>
              <a:t>Incarceration</a:t>
            </a:r>
            <a:endParaRPr lang="en-US" dirty="0"/>
          </a:p>
        </p:txBody>
      </p:sp>
      <p:sp>
        <p:nvSpPr>
          <p:cNvPr id="2" name="Title 1"/>
          <p:cNvSpPr>
            <a:spLocks noGrp="1"/>
          </p:cNvSpPr>
          <p:nvPr>
            <p:ph type="title"/>
          </p:nvPr>
        </p:nvSpPr>
        <p:spPr/>
        <p:txBody>
          <a:bodyPr>
            <a:normAutofit fontScale="90000"/>
          </a:bodyPr>
          <a:lstStyle/>
          <a:p>
            <a:r>
              <a:rPr lang="en-US" dirty="0" smtClean="0"/>
              <a:t>Is there a Marketplace </a:t>
            </a:r>
            <a:br>
              <a:rPr lang="en-US" dirty="0" smtClean="0"/>
            </a:br>
            <a:r>
              <a:rPr lang="en-US" dirty="0" smtClean="0"/>
              <a:t>Exemption?</a:t>
            </a:r>
            <a:endParaRPr lang="en-US" dirty="0"/>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82949" name="Slide Number Placeholder 12"/>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06AA5D9-AE38-44C6-888F-021F8BB6CEF9}" type="slidenum">
              <a:rPr lang="en-US" altLang="en-US" smtClean="0"/>
              <a:pPr/>
              <a:t>40</a:t>
            </a:fld>
            <a:endParaRPr lang="en-US" altLang="en-US" dirty="0" smtClean="0"/>
          </a:p>
        </p:txBody>
      </p:sp>
    </p:spTree>
    <p:extLst>
      <p:ext uri="{BB962C8B-B14F-4D97-AF65-F5344CB8AC3E}">
        <p14:creationId xmlns:p14="http://schemas.microsoft.com/office/powerpoint/2010/main" val="19539708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there an Exemption?</a:t>
            </a:r>
          </a:p>
        </p:txBody>
      </p:sp>
      <p:sp>
        <p:nvSpPr>
          <p:cNvPr id="5" name="Footer Placeholder 4"/>
          <p:cNvSpPr>
            <a:spLocks noGrp="1"/>
          </p:cNvSpPr>
          <p:nvPr>
            <p:ph type="ftr" sz="quarter" idx="10"/>
          </p:nvPr>
        </p:nvSpPr>
        <p:spPr/>
        <p:txBody>
          <a:bodyPr/>
          <a:lstStyle/>
          <a:p>
            <a:r>
              <a:rPr lang="en-US" dirty="0" smtClean="0"/>
              <a:t>NTTC Training – TY2016</a:t>
            </a:r>
            <a:endParaRPr lang="en-US" dirty="0"/>
          </a:p>
        </p:txBody>
      </p:sp>
      <p:sp>
        <p:nvSpPr>
          <p:cNvPr id="84997" name="Slide Number Placeholder 3"/>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4170ED5-12A5-41CF-B4E5-6D66382BD464}" type="slidenum">
              <a:rPr lang="en-US" altLang="en-US" smtClean="0"/>
              <a:pPr/>
              <a:t>41</a:t>
            </a:fld>
            <a:endParaRPr lang="en-US" altLang="en-US" dirty="0" smtClean="0"/>
          </a:p>
        </p:txBody>
      </p:sp>
      <p:sp>
        <p:nvSpPr>
          <p:cNvPr id="3" name="Content Placeholder 2"/>
          <p:cNvSpPr>
            <a:spLocks noGrp="1"/>
          </p:cNvSpPr>
          <p:nvPr>
            <p:ph sz="quarter" idx="12"/>
          </p:nvPr>
        </p:nvSpPr>
        <p:spPr/>
        <p:txBody>
          <a:bodyPr>
            <a:normAutofit lnSpcReduction="10000"/>
          </a:bodyPr>
          <a:lstStyle/>
          <a:p>
            <a:r>
              <a:rPr lang="en-US" altLang="en-US" dirty="0" smtClean="0"/>
              <a:t>Second, start with exemptions that can be claimed on tax return</a:t>
            </a:r>
          </a:p>
          <a:p>
            <a:pPr lvl="1"/>
            <a:r>
              <a:rPr lang="en-US" altLang="en-US" dirty="0" smtClean="0"/>
              <a:t>Simpler than applying for Marketplace exemptions</a:t>
            </a:r>
          </a:p>
          <a:p>
            <a:pPr lvl="1"/>
            <a:r>
              <a:rPr lang="en-US" altLang="en-US" dirty="0" smtClean="0"/>
              <a:t>But note that some Marketplace exemptions can be granted retroactively</a:t>
            </a:r>
          </a:p>
        </p:txBody>
      </p:sp>
      <p:sp>
        <p:nvSpPr>
          <p:cNvPr id="6" name="Rectangle 5"/>
          <p:cNvSpPr/>
          <p:nvPr/>
        </p:nvSpPr>
        <p:spPr>
          <a:xfrm>
            <a:off x="4418013" y="5562600"/>
            <a:ext cx="24384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dirty="0" smtClean="0">
              <a:solidFill>
                <a:srgbClr val="FFFFFF"/>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0" y="990600"/>
            <a:ext cx="9144000" cy="466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dirty="0" smtClean="0">
              <a:solidFill>
                <a:srgbClr val="FFFFFF"/>
              </a:solidFill>
            </a:endParaRPr>
          </a:p>
        </p:txBody>
      </p:sp>
      <p:sp>
        <p:nvSpPr>
          <p:cNvPr id="2" name="Title 1"/>
          <p:cNvSpPr>
            <a:spLocks noGrp="1"/>
          </p:cNvSpPr>
          <p:nvPr>
            <p:ph type="title"/>
          </p:nvPr>
        </p:nvSpPr>
        <p:spPr/>
        <p:txBody>
          <a:bodyPr/>
          <a:lstStyle/>
          <a:p>
            <a:r>
              <a:rPr lang="en-US" dirty="0" smtClean="0"/>
              <a:t>Filing Threshold Exemption</a:t>
            </a:r>
            <a:endParaRPr lang="en-US" dirty="0"/>
          </a:p>
        </p:txBody>
      </p:sp>
      <p:sp>
        <p:nvSpPr>
          <p:cNvPr id="87045" name="Footer Placeholder 2"/>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TY2016</a:t>
            </a:r>
          </a:p>
        </p:txBody>
      </p:sp>
      <p:sp>
        <p:nvSpPr>
          <p:cNvPr id="87046" name="Slide Number Placeholder 9"/>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FD7DF63-A8DC-4424-977F-1732CA568094}" type="slidenum">
              <a:rPr lang="en-US" altLang="en-US" smtClean="0"/>
              <a:pPr/>
              <a:t>42</a:t>
            </a:fld>
            <a:endParaRPr lang="en-US" altLang="en-US" dirty="0" smtClean="0"/>
          </a:p>
        </p:txBody>
      </p:sp>
      <p:sp>
        <p:nvSpPr>
          <p:cNvPr id="3" name="Content Placeholder 2"/>
          <p:cNvSpPr>
            <a:spLocks noGrp="1"/>
          </p:cNvSpPr>
          <p:nvPr>
            <p:ph sz="quarter" idx="12"/>
          </p:nvPr>
        </p:nvSpPr>
        <p:spPr>
          <a:xfrm>
            <a:off x="628650" y="2881312"/>
            <a:ext cx="7869654" cy="3138488"/>
          </a:xfrm>
        </p:spPr>
        <p:txBody>
          <a:bodyPr>
            <a:normAutofit/>
          </a:bodyPr>
          <a:lstStyle/>
          <a:p>
            <a:r>
              <a:rPr lang="en-US" dirty="0" smtClean="0"/>
              <a:t>Two filing threshold exemptions</a:t>
            </a:r>
          </a:p>
          <a:p>
            <a:pPr lvl="1"/>
            <a:r>
              <a:rPr lang="en-US" dirty="0" smtClean="0"/>
              <a:t>One for household income</a:t>
            </a:r>
          </a:p>
          <a:p>
            <a:pPr lvl="1"/>
            <a:r>
              <a:rPr lang="en-US" dirty="0" smtClean="0"/>
              <a:t>The other for taxpayer’s gross income</a:t>
            </a:r>
          </a:p>
          <a:p>
            <a:r>
              <a:rPr lang="en-US" dirty="0" smtClean="0"/>
              <a:t>Just one question on the form</a:t>
            </a:r>
            <a:endParaRPr lang="en-US" dirty="0"/>
          </a:p>
        </p:txBody>
      </p:sp>
      <p:sp>
        <p:nvSpPr>
          <p:cNvPr id="5" name="Rectangle 4"/>
          <p:cNvSpPr/>
          <p:nvPr/>
        </p:nvSpPr>
        <p:spPr>
          <a:xfrm>
            <a:off x="762000" y="1828800"/>
            <a:ext cx="7621623" cy="914400"/>
          </a:xfrm>
          <a:prstGeom prst="rect">
            <a:avLst/>
          </a:prstGeom>
          <a:solidFill>
            <a:schemeClr val="accent2">
              <a:lumMod val="20000"/>
              <a:lumOff val="80000"/>
            </a:schemeClr>
          </a:solidFill>
          <a:ln>
            <a:solidFill>
              <a:schemeClr val="accent2">
                <a:lumMod val="50000"/>
              </a:schemeClr>
            </a:solidFill>
          </a:ln>
        </p:spPr>
        <p:style>
          <a:lnRef idx="1">
            <a:schemeClr val="accent1"/>
          </a:lnRef>
          <a:fillRef idx="2">
            <a:schemeClr val="accent1"/>
          </a:fillRef>
          <a:effectRef idx="1">
            <a:schemeClr val="accent1"/>
          </a:effectRef>
          <a:fontRef idx="minor">
            <a:schemeClr val="dk1"/>
          </a:fontRef>
        </p:style>
        <p:txBody>
          <a:bodyPr/>
          <a:lstStyle/>
          <a:p>
            <a:pPr eaLnBrk="1" fontAlgn="auto" hangingPunct="1">
              <a:spcBef>
                <a:spcPts val="0"/>
              </a:spcBef>
              <a:spcAft>
                <a:spcPts val="0"/>
              </a:spcAft>
              <a:defRPr/>
            </a:pPr>
            <a:r>
              <a:rPr lang="en-US" sz="2400" b="1" dirty="0">
                <a:solidFill>
                  <a:prstClr val="black"/>
                </a:solidFill>
              </a:rPr>
              <a:t>Does the taxpayer have income below the filing threshold? </a:t>
            </a:r>
          </a:p>
          <a:p>
            <a:pPr eaLnBrk="1" fontAlgn="auto" hangingPunct="1">
              <a:spcBef>
                <a:spcPts val="0"/>
              </a:spcBef>
              <a:spcAft>
                <a:spcPts val="0"/>
              </a:spcAft>
              <a:defRPr/>
            </a:pPr>
            <a:r>
              <a:rPr lang="en-US" sz="2400" b="1" i="1" dirty="0">
                <a:solidFill>
                  <a:prstClr val="black"/>
                </a:solidFill>
              </a:rPr>
              <a:t>Applies to the entire household for the entire year. </a:t>
            </a:r>
          </a:p>
        </p:txBody>
      </p:sp>
      <p:sp>
        <p:nvSpPr>
          <p:cNvPr id="11" name="TextBox 10"/>
          <p:cNvSpPr txBox="1"/>
          <p:nvPr/>
        </p:nvSpPr>
        <p:spPr>
          <a:xfrm>
            <a:off x="6640928" y="1272381"/>
            <a:ext cx="1857375" cy="369888"/>
          </a:xfrm>
          <a:prstGeom prst="rect">
            <a:avLst/>
          </a:prstGeom>
          <a:noFill/>
          <a:ln w="19050">
            <a:solidFill>
              <a:srgbClr val="00B0F0"/>
            </a:solidFill>
          </a:ln>
        </p:spPr>
        <p:txBody>
          <a:bodyPr>
            <a:spAutoFit/>
          </a:bodyPr>
          <a:lstStyle/>
          <a:p>
            <a:pPr algn="ctr" eaLnBrk="1" fontAlgn="auto" hangingPunct="1">
              <a:spcBef>
                <a:spcPts val="0"/>
              </a:spcBef>
              <a:spcAft>
                <a:spcPts val="0"/>
              </a:spcAft>
              <a:defRPr/>
            </a:pPr>
            <a:r>
              <a:rPr lang="en-US" b="1" dirty="0">
                <a:solidFill>
                  <a:srgbClr val="00B0F0"/>
                </a:solidFill>
                <a:latin typeface="+mn-lt"/>
              </a:rPr>
              <a:t>Pub 4012 </a:t>
            </a:r>
            <a:r>
              <a:rPr lang="en-US" b="1" dirty="0" smtClean="0">
                <a:solidFill>
                  <a:srgbClr val="00B0F0"/>
                </a:solidFill>
                <a:latin typeface="+mn-lt"/>
              </a:rPr>
              <a:t>ACA-8</a:t>
            </a:r>
            <a:endParaRPr lang="en-US" b="1" dirty="0">
              <a:solidFill>
                <a:srgbClr val="00B0F0"/>
              </a:solidFill>
              <a:latin typeface="+mn-l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Filing Threshold Exemption – Household Income </a:t>
            </a:r>
            <a:endParaRPr lang="en-US" dirty="0"/>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89093" name="Slide Number Placeholder 2"/>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1DED7C5-472B-412F-B07D-80F939E095F4}" type="slidenum">
              <a:rPr lang="en-US" altLang="en-US" smtClean="0"/>
              <a:pPr/>
              <a:t>43</a:t>
            </a:fld>
            <a:endParaRPr lang="en-US" altLang="en-US" dirty="0" smtClean="0"/>
          </a:p>
        </p:txBody>
      </p:sp>
      <p:sp>
        <p:nvSpPr>
          <p:cNvPr id="12" name="Content Placeholder 11"/>
          <p:cNvSpPr>
            <a:spLocks noGrp="1"/>
          </p:cNvSpPr>
          <p:nvPr>
            <p:ph sz="quarter" idx="12"/>
          </p:nvPr>
        </p:nvSpPr>
        <p:spPr>
          <a:ln>
            <a:noFill/>
          </a:ln>
        </p:spPr>
        <p:txBody>
          <a:bodyPr>
            <a:normAutofit fontScale="77500" lnSpcReduction="20000"/>
          </a:bodyPr>
          <a:lstStyle/>
          <a:p>
            <a:r>
              <a:rPr lang="en-US" altLang="en-US" dirty="0" smtClean="0"/>
              <a:t>Household income below filing threshold, where household income =</a:t>
            </a:r>
          </a:p>
          <a:p>
            <a:endParaRPr lang="en-US" altLang="en-US" dirty="0" smtClean="0"/>
          </a:p>
          <a:p>
            <a:endParaRPr lang="en-US" altLang="en-US" sz="5200" dirty="0" smtClean="0"/>
          </a:p>
          <a:p>
            <a:endParaRPr lang="en-US" altLang="en-US" dirty="0" smtClean="0"/>
          </a:p>
          <a:p>
            <a:r>
              <a:rPr lang="en-US" altLang="en-US" dirty="0" smtClean="0"/>
              <a:t>Include MAGI of </a:t>
            </a:r>
            <a:r>
              <a:rPr lang="en-US" altLang="en-US" dirty="0" smtClean="0">
                <a:solidFill>
                  <a:srgbClr val="0000FF"/>
                </a:solidFill>
              </a:rPr>
              <a:t>claimed</a:t>
            </a:r>
            <a:r>
              <a:rPr lang="en-US" altLang="en-US" dirty="0" smtClean="0"/>
              <a:t> dependents required to file a return </a:t>
            </a:r>
            <a:r>
              <a:rPr lang="en-US" altLang="en-US" dirty="0" smtClean="0">
                <a:solidFill>
                  <a:srgbClr val="0000FF"/>
                </a:solidFill>
              </a:rPr>
              <a:t>due to gross income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380251"/>
            <a:ext cx="1089025" cy="904875"/>
          </a:xfrm>
          <a:prstGeom prst="rect">
            <a:avLst/>
          </a:prstGeom>
        </p:spPr>
      </p:pic>
      <p:grpSp>
        <p:nvGrpSpPr>
          <p:cNvPr id="5" name="Group 4"/>
          <p:cNvGrpSpPr/>
          <p:nvPr/>
        </p:nvGrpSpPr>
        <p:grpSpPr>
          <a:xfrm>
            <a:off x="838200" y="3048000"/>
            <a:ext cx="7239000" cy="1295400"/>
            <a:chOff x="838200" y="3048000"/>
            <a:chExt cx="7239000" cy="1295400"/>
          </a:xfrm>
        </p:grpSpPr>
        <p:sp>
          <p:nvSpPr>
            <p:cNvPr id="15" name="Rounded Rectangle 14"/>
            <p:cNvSpPr/>
            <p:nvPr/>
          </p:nvSpPr>
          <p:spPr bwMode="auto">
            <a:xfrm>
              <a:off x="6183313" y="3209924"/>
              <a:ext cx="1665287" cy="808039"/>
            </a:xfrm>
            <a:prstGeom prst="roundRect">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1400" b="1" dirty="0" smtClean="0">
                  <a:solidFill>
                    <a:srgbClr val="000000"/>
                  </a:solidFill>
                  <a:ea typeface="PMingLiU" panose="02020500000000000000" pitchFamily="18" charset="-120"/>
                  <a:cs typeface="Arial" panose="020B0604020202020204" pitchFamily="34" charset="0"/>
                </a:rPr>
                <a:t>Excluded Foreign Income</a:t>
              </a:r>
              <a:endParaRPr lang="en-US" altLang="en-US" b="1" dirty="0" smtClean="0">
                <a:solidFill>
                  <a:srgbClr val="FFFFFF"/>
                </a:solidFill>
                <a:ea typeface="PMingLiU" panose="02020500000000000000" pitchFamily="18" charset="-120"/>
                <a:cs typeface="Arial" panose="020B0604020202020204" pitchFamily="34" charset="0"/>
              </a:endParaRPr>
            </a:p>
          </p:txBody>
        </p:sp>
        <p:grpSp>
          <p:nvGrpSpPr>
            <p:cNvPr id="3" name="Group 2"/>
            <p:cNvGrpSpPr/>
            <p:nvPr/>
          </p:nvGrpSpPr>
          <p:grpSpPr>
            <a:xfrm>
              <a:off x="838200" y="3048000"/>
              <a:ext cx="7239000" cy="1295400"/>
              <a:chOff x="838200" y="3048000"/>
              <a:chExt cx="7239000" cy="1295400"/>
            </a:xfrm>
          </p:grpSpPr>
          <p:sp>
            <p:nvSpPr>
              <p:cNvPr id="8" name="Rectangle 7"/>
              <p:cNvSpPr/>
              <p:nvPr/>
            </p:nvSpPr>
            <p:spPr>
              <a:xfrm>
                <a:off x="838200" y="3048000"/>
                <a:ext cx="7239000" cy="1295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bwMode="auto">
              <a:xfrm>
                <a:off x="2746374" y="3209924"/>
                <a:ext cx="1447799" cy="809624"/>
              </a:xfrm>
              <a:prstGeom prst="roundRect">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1400" b="1" dirty="0" smtClean="0">
                    <a:solidFill>
                      <a:srgbClr val="000000"/>
                    </a:solidFill>
                    <a:ea typeface="PMingLiU" panose="02020500000000000000" pitchFamily="18" charset="-120"/>
                    <a:cs typeface="Arial" panose="020B0604020202020204" pitchFamily="34" charset="0"/>
                  </a:rPr>
                  <a:t>Adjusted Gross Income </a:t>
                </a:r>
                <a:endParaRPr lang="en-US" altLang="en-US" b="1" dirty="0" smtClean="0">
                  <a:solidFill>
                    <a:srgbClr val="FFFFFF"/>
                  </a:solidFill>
                  <a:ea typeface="PMingLiU" panose="02020500000000000000" pitchFamily="18" charset="-120"/>
                  <a:cs typeface="Arial" panose="020B0604020202020204" pitchFamily="34" charset="0"/>
                </a:endParaRPr>
              </a:p>
              <a:p>
                <a:pPr algn="ctr" eaLnBrk="1" hangingPunct="1">
                  <a:defRPr/>
                </a:pPr>
                <a:r>
                  <a:rPr lang="en-US" altLang="en-US" sz="1200" b="1" dirty="0" smtClean="0">
                    <a:solidFill>
                      <a:srgbClr val="000000"/>
                    </a:solidFill>
                    <a:ea typeface="PMingLiU" panose="02020500000000000000" pitchFamily="18" charset="-120"/>
                    <a:cs typeface="Arial" panose="020B0604020202020204" pitchFamily="34" charset="0"/>
                  </a:rPr>
                  <a:t>(AGI)</a:t>
                </a:r>
                <a:endParaRPr lang="en-US" altLang="en-US" sz="1600" b="1" dirty="0" smtClean="0">
                  <a:solidFill>
                    <a:srgbClr val="FFFFFF"/>
                  </a:solidFill>
                  <a:ea typeface="PMingLiU" panose="02020500000000000000" pitchFamily="18" charset="-120"/>
                  <a:cs typeface="Arial" panose="020B0604020202020204" pitchFamily="34" charset="0"/>
                </a:endParaRPr>
              </a:p>
            </p:txBody>
          </p:sp>
          <p:sp>
            <p:nvSpPr>
              <p:cNvPr id="11" name="Rounded Rectangle 10"/>
              <p:cNvSpPr/>
              <p:nvPr/>
            </p:nvSpPr>
            <p:spPr bwMode="auto">
              <a:xfrm>
                <a:off x="2757488" y="4027487"/>
                <a:ext cx="1425576" cy="231775"/>
              </a:xfrm>
              <a:prstGeom prst="roundRect">
                <a:avLst/>
              </a:prstGeom>
              <a:ln>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lIns="9144" tIns="9144" rIns="9144" bIns="9144"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1000" b="1" i="1" dirty="0" smtClean="0">
                    <a:solidFill>
                      <a:srgbClr val="000000"/>
                    </a:solidFill>
                    <a:ea typeface="PMingLiU" panose="02020500000000000000" pitchFamily="18" charset="-120"/>
                  </a:rPr>
                  <a:t>Form 1040, Line 37</a:t>
                </a:r>
                <a:endParaRPr lang="en-US" altLang="en-US" sz="1200" b="1" dirty="0" smtClean="0">
                  <a:solidFill>
                    <a:srgbClr val="000000"/>
                  </a:solidFill>
                  <a:ea typeface="PMingLiU" panose="02020500000000000000" pitchFamily="18" charset="-120"/>
                </a:endParaRPr>
              </a:p>
            </p:txBody>
          </p:sp>
          <p:sp>
            <p:nvSpPr>
              <p:cNvPr id="13" name="Rounded Rectangle 12"/>
              <p:cNvSpPr/>
              <p:nvPr/>
            </p:nvSpPr>
            <p:spPr bwMode="auto">
              <a:xfrm>
                <a:off x="4475162" y="3209924"/>
                <a:ext cx="1436688" cy="808038"/>
              </a:xfrm>
              <a:prstGeom prst="roundRect">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1400" b="1" dirty="0" smtClean="0">
                    <a:solidFill>
                      <a:srgbClr val="000000"/>
                    </a:solidFill>
                    <a:ea typeface="PMingLiU" panose="02020500000000000000" pitchFamily="18" charset="-120"/>
                    <a:cs typeface="Arial" panose="020B0604020202020204" pitchFamily="34" charset="0"/>
                  </a:rPr>
                  <a:t>Tax-Exempt Interest</a:t>
                </a:r>
                <a:endParaRPr lang="en-US" altLang="en-US" b="1" dirty="0" smtClean="0">
                  <a:solidFill>
                    <a:srgbClr val="FFFFFF"/>
                  </a:solidFill>
                  <a:ea typeface="PMingLiU" panose="02020500000000000000" pitchFamily="18" charset="-120"/>
                  <a:cs typeface="Arial" panose="020B0604020202020204" pitchFamily="34" charset="0"/>
                </a:endParaRPr>
              </a:p>
            </p:txBody>
          </p:sp>
          <p:sp>
            <p:nvSpPr>
              <p:cNvPr id="14" name="Rounded Rectangle 13"/>
              <p:cNvSpPr/>
              <p:nvPr/>
            </p:nvSpPr>
            <p:spPr bwMode="auto">
              <a:xfrm>
                <a:off x="4464049" y="4037013"/>
                <a:ext cx="1427165" cy="230187"/>
              </a:xfrm>
              <a:prstGeom prst="roundRect">
                <a:avLst/>
              </a:prstGeom>
              <a:ln>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lIns="9144" tIns="9144" rIns="9144" bIns="9144"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1000" b="1" i="1" dirty="0" smtClean="0">
                    <a:solidFill>
                      <a:srgbClr val="000000"/>
                    </a:solidFill>
                    <a:ea typeface="PMingLiU" panose="02020500000000000000" pitchFamily="18" charset="-120"/>
                  </a:rPr>
                  <a:t>Form 1040, Line 8b</a:t>
                </a:r>
                <a:endParaRPr lang="en-US" altLang="en-US" sz="1200" b="1" dirty="0" smtClean="0">
                  <a:solidFill>
                    <a:srgbClr val="000000"/>
                  </a:solidFill>
                  <a:ea typeface="PMingLiU" panose="02020500000000000000" pitchFamily="18" charset="-120"/>
                </a:endParaRPr>
              </a:p>
            </p:txBody>
          </p:sp>
          <p:sp>
            <p:nvSpPr>
              <p:cNvPr id="16" name="Rounded Rectangle 15"/>
              <p:cNvSpPr/>
              <p:nvPr/>
            </p:nvSpPr>
            <p:spPr bwMode="auto">
              <a:xfrm>
                <a:off x="6196584" y="4017962"/>
                <a:ext cx="1674813" cy="231775"/>
              </a:xfrm>
              <a:prstGeom prst="roundRect">
                <a:avLst/>
              </a:prstGeom>
              <a:ln>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lIns="9144" tIns="9144" rIns="9144" bIns="9144"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1000" b="1" i="1" dirty="0" smtClean="0">
                    <a:solidFill>
                      <a:srgbClr val="000000"/>
                    </a:solidFill>
                    <a:ea typeface="PMingLiU" panose="02020500000000000000" pitchFamily="18" charset="-120"/>
                  </a:rPr>
                  <a:t>Form 2555 or 2555-EZ</a:t>
                </a:r>
                <a:endParaRPr lang="en-US" altLang="en-US" sz="1200" b="1" dirty="0" smtClean="0">
                  <a:solidFill>
                    <a:srgbClr val="000000"/>
                  </a:solidFill>
                  <a:ea typeface="PMingLiU" panose="02020500000000000000" pitchFamily="18" charset="-120"/>
                </a:endParaRPr>
              </a:p>
            </p:txBody>
          </p:sp>
          <p:sp>
            <p:nvSpPr>
              <p:cNvPr id="17" name="Rectangle 16"/>
              <p:cNvSpPr/>
              <p:nvPr/>
            </p:nvSpPr>
            <p:spPr bwMode="auto">
              <a:xfrm>
                <a:off x="5932487" y="3494087"/>
                <a:ext cx="230187" cy="31908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44" tIns="9144" rIns="9144" bIns="9144"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b="1" dirty="0" smtClean="0">
                    <a:solidFill>
                      <a:schemeClr val="accent2">
                        <a:lumMod val="50000"/>
                      </a:schemeClr>
                    </a:solidFill>
                    <a:latin typeface="Arial" panose="020B0604020202020204" pitchFamily="34" charset="0"/>
                    <a:ea typeface="PMingLiU" panose="02020500000000000000" pitchFamily="18" charset="-120"/>
                  </a:rPr>
                  <a:t>+</a:t>
                </a:r>
                <a:endParaRPr lang="en-US" altLang="en-US" sz="1200" b="1" dirty="0" smtClean="0">
                  <a:solidFill>
                    <a:schemeClr val="accent2">
                      <a:lumMod val="50000"/>
                    </a:schemeClr>
                  </a:solidFill>
                  <a:ea typeface="PMingLiU" panose="02020500000000000000" pitchFamily="18" charset="-120"/>
                </a:endParaRPr>
              </a:p>
            </p:txBody>
          </p:sp>
          <p:sp>
            <p:nvSpPr>
              <p:cNvPr id="18" name="Rectangle 17"/>
              <p:cNvSpPr/>
              <p:nvPr/>
            </p:nvSpPr>
            <p:spPr bwMode="auto">
              <a:xfrm>
                <a:off x="4214812" y="3484562"/>
                <a:ext cx="228601" cy="32067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44" tIns="9144" rIns="9144" bIns="9144"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b="1" dirty="0" smtClean="0">
                    <a:solidFill>
                      <a:schemeClr val="accent2">
                        <a:lumMod val="50000"/>
                      </a:schemeClr>
                    </a:solidFill>
                    <a:latin typeface="Arial" panose="020B0604020202020204" pitchFamily="34" charset="0"/>
                    <a:ea typeface="PMingLiU" panose="02020500000000000000" pitchFamily="18" charset="-120"/>
                  </a:rPr>
                  <a:t>+</a:t>
                </a:r>
                <a:endParaRPr lang="en-US" altLang="en-US" sz="1200" b="1" dirty="0" smtClean="0">
                  <a:solidFill>
                    <a:schemeClr val="accent2">
                      <a:lumMod val="50000"/>
                    </a:schemeClr>
                  </a:solidFill>
                  <a:ea typeface="PMingLiU" panose="02020500000000000000" pitchFamily="18" charset="-120"/>
                </a:endParaRPr>
              </a:p>
            </p:txBody>
          </p:sp>
          <p:sp>
            <p:nvSpPr>
              <p:cNvPr id="19" name="Rounded Rectangle 18"/>
              <p:cNvSpPr/>
              <p:nvPr/>
            </p:nvSpPr>
            <p:spPr bwMode="auto">
              <a:xfrm>
                <a:off x="1054607" y="3200400"/>
                <a:ext cx="1447799" cy="809624"/>
              </a:xfrm>
              <a:prstGeom prst="roundRect">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1400" b="1" dirty="0" smtClean="0">
                    <a:solidFill>
                      <a:srgbClr val="000000"/>
                    </a:solidFill>
                    <a:ea typeface="PMingLiU" panose="02020500000000000000" pitchFamily="18" charset="-120"/>
                    <a:cs typeface="Arial" panose="020B0604020202020204" pitchFamily="34" charset="0"/>
                  </a:rPr>
                  <a:t>MAGI</a:t>
                </a:r>
                <a:endParaRPr lang="en-US" altLang="en-US" sz="1600" b="1" dirty="0" smtClean="0">
                  <a:solidFill>
                    <a:srgbClr val="FFFFFF"/>
                  </a:solidFill>
                  <a:ea typeface="PMingLiU" panose="02020500000000000000" pitchFamily="18" charset="-120"/>
                  <a:cs typeface="Arial" panose="020B0604020202020204" pitchFamily="34" charset="0"/>
                </a:endParaRPr>
              </a:p>
            </p:txBody>
          </p:sp>
          <p:sp>
            <p:nvSpPr>
              <p:cNvPr id="20" name="Rounded Rectangle 19"/>
              <p:cNvSpPr/>
              <p:nvPr/>
            </p:nvSpPr>
            <p:spPr bwMode="auto">
              <a:xfrm>
                <a:off x="1065721" y="4017963"/>
                <a:ext cx="1425576" cy="231775"/>
              </a:xfrm>
              <a:prstGeom prst="roundRect">
                <a:avLst/>
              </a:prstGeom>
              <a:ln>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lIns="9144" tIns="9144" rIns="9144" bIns="9144"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1000" b="1" i="1" dirty="0" smtClean="0">
                    <a:solidFill>
                      <a:srgbClr val="000000"/>
                    </a:solidFill>
                    <a:ea typeface="PMingLiU" panose="02020500000000000000" pitchFamily="18" charset="-120"/>
                  </a:rPr>
                  <a:t>Form 1040, Line 37</a:t>
                </a:r>
                <a:endParaRPr lang="en-US" altLang="en-US" sz="1200" b="1" dirty="0" smtClean="0">
                  <a:solidFill>
                    <a:srgbClr val="000000"/>
                  </a:solidFill>
                  <a:ea typeface="PMingLiU" panose="02020500000000000000" pitchFamily="18" charset="-120"/>
                </a:endParaRPr>
              </a:p>
            </p:txBody>
          </p:sp>
          <p:sp>
            <p:nvSpPr>
              <p:cNvPr id="21" name="Rectangle 20"/>
              <p:cNvSpPr/>
              <p:nvPr/>
            </p:nvSpPr>
            <p:spPr bwMode="auto">
              <a:xfrm>
                <a:off x="2523045" y="3475038"/>
                <a:ext cx="228601" cy="32067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44" tIns="9144" rIns="9144" bIns="9144"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b="1" dirty="0" smtClean="0">
                    <a:solidFill>
                      <a:schemeClr val="accent2">
                        <a:lumMod val="50000"/>
                      </a:schemeClr>
                    </a:solidFill>
                    <a:ea typeface="PMingLiU" panose="02020500000000000000" pitchFamily="18" charset="-120"/>
                  </a:rPr>
                  <a:t>=</a:t>
                </a:r>
                <a:endParaRPr lang="en-US" altLang="en-US" sz="1200" b="1" dirty="0" smtClean="0">
                  <a:solidFill>
                    <a:schemeClr val="accent2">
                      <a:lumMod val="50000"/>
                    </a:schemeClr>
                  </a:solidFill>
                  <a:ea typeface="PMingLiU" panose="02020500000000000000" pitchFamily="18" charset="-120"/>
                </a:endParaRPr>
              </a:p>
            </p:txBody>
          </p:sp>
        </p:gr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Dependent Filing Requirement</a:t>
            </a:r>
            <a:endParaRPr lang="en-US" dirty="0"/>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91141"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8896C4C-9F9B-4871-ABE8-FA3CFB118FD9}" type="slidenum">
              <a:rPr lang="en-US" altLang="en-US" smtClean="0"/>
              <a:pPr/>
              <a:t>44</a:t>
            </a:fld>
            <a:endParaRPr lang="en-US" altLang="en-US" dirty="0" smtClean="0"/>
          </a:p>
        </p:txBody>
      </p:sp>
      <p:sp>
        <p:nvSpPr>
          <p:cNvPr id="91139" name="Content Placeholder 2"/>
          <p:cNvSpPr>
            <a:spLocks noGrp="1"/>
          </p:cNvSpPr>
          <p:nvPr>
            <p:ph sz="quarter" idx="12"/>
          </p:nvPr>
        </p:nvSpPr>
        <p:spPr>
          <a:xfrm>
            <a:off x="628650" y="2057400"/>
            <a:ext cx="7869654" cy="3962400"/>
          </a:xfrm>
        </p:spPr>
        <p:txBody>
          <a:bodyPr/>
          <a:lstStyle/>
          <a:p>
            <a:r>
              <a:rPr lang="en-US" altLang="en-US" dirty="0" smtClean="0"/>
              <a:t>Dependent required to file due to gross income only</a:t>
            </a:r>
          </a:p>
        </p:txBody>
      </p:sp>
      <p:sp>
        <p:nvSpPr>
          <p:cNvPr id="9" name="TextBox 8"/>
          <p:cNvSpPr txBox="1"/>
          <p:nvPr/>
        </p:nvSpPr>
        <p:spPr>
          <a:xfrm>
            <a:off x="6629400" y="1282129"/>
            <a:ext cx="1857375" cy="369887"/>
          </a:xfrm>
          <a:prstGeom prst="rect">
            <a:avLst/>
          </a:prstGeom>
          <a:noFill/>
          <a:ln w="19050">
            <a:solidFill>
              <a:srgbClr val="00B0F0"/>
            </a:solidFill>
          </a:ln>
        </p:spPr>
        <p:txBody>
          <a:bodyPr>
            <a:spAutoFit/>
          </a:bodyPr>
          <a:lstStyle/>
          <a:p>
            <a:pPr algn="ctr" eaLnBrk="1" fontAlgn="auto" hangingPunct="1">
              <a:spcBef>
                <a:spcPts val="0"/>
              </a:spcBef>
              <a:spcAft>
                <a:spcPts val="0"/>
              </a:spcAft>
              <a:defRPr/>
            </a:pPr>
            <a:r>
              <a:rPr lang="en-US" b="1" dirty="0">
                <a:solidFill>
                  <a:srgbClr val="00B0F0"/>
                </a:solidFill>
                <a:latin typeface="+mn-lt"/>
              </a:rPr>
              <a:t>Pub 4012 </a:t>
            </a:r>
            <a:r>
              <a:rPr lang="en-US" b="1" dirty="0" smtClean="0">
                <a:solidFill>
                  <a:srgbClr val="00B0F0"/>
                </a:solidFill>
                <a:latin typeface="+mn-lt"/>
              </a:rPr>
              <a:t>ACA-9</a:t>
            </a:r>
            <a:endParaRPr lang="en-US" b="1" dirty="0">
              <a:solidFill>
                <a:srgbClr val="00B0F0"/>
              </a:solidFill>
              <a:latin typeface="+mn-lt"/>
            </a:endParaRPr>
          </a:p>
        </p:txBody>
      </p:sp>
      <p:pic>
        <p:nvPicPr>
          <p:cNvPr id="6" name="Picture 5"/>
          <p:cNvPicPr>
            <a:picLocks noChangeAspect="1"/>
          </p:cNvPicPr>
          <p:nvPr/>
        </p:nvPicPr>
        <p:blipFill>
          <a:blip r:embed="rId3"/>
          <a:stretch>
            <a:fillRect/>
          </a:stretch>
        </p:blipFill>
        <p:spPr>
          <a:xfrm>
            <a:off x="304800" y="3352800"/>
            <a:ext cx="8570271" cy="266700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Dependent Income in TaxSlayer</a:t>
            </a:r>
            <a:endParaRPr lang="en-US" dirty="0"/>
          </a:p>
        </p:txBody>
      </p:sp>
      <p:sp>
        <p:nvSpPr>
          <p:cNvPr id="3" name="Footer Placeholder 2"/>
          <p:cNvSpPr>
            <a:spLocks noGrp="1"/>
          </p:cNvSpPr>
          <p:nvPr>
            <p:ph type="ftr" sz="quarter" idx="10"/>
          </p:nvPr>
        </p:nvSpPr>
        <p:spPr/>
        <p:txBody>
          <a:bodyPr/>
          <a:lstStyle/>
          <a:p>
            <a:pPr>
              <a:defRPr/>
            </a:pPr>
            <a:r>
              <a:rPr lang="en-US" dirty="0" smtClean="0"/>
              <a:t>NTTC Training – TY2016</a:t>
            </a:r>
            <a:endParaRPr lang="en-US" dirty="0"/>
          </a:p>
        </p:txBody>
      </p:sp>
      <p:sp>
        <p:nvSpPr>
          <p:cNvPr id="4" name="Slide Number Placeholder 3"/>
          <p:cNvSpPr>
            <a:spLocks noGrp="1"/>
          </p:cNvSpPr>
          <p:nvPr>
            <p:ph type="sldNum" sz="quarter" idx="11"/>
          </p:nvPr>
        </p:nvSpPr>
        <p:spPr/>
        <p:txBody>
          <a:bodyPr/>
          <a:lstStyle/>
          <a:p>
            <a:pPr>
              <a:defRPr/>
            </a:pPr>
            <a:fld id="{9A7DE7B2-8EA6-41E1-94BA-00496E25FD19}" type="slidenum">
              <a:rPr lang="en-US" altLang="en-US" smtClean="0"/>
              <a:pPr>
                <a:defRPr/>
              </a:pPr>
              <a:t>45</a:t>
            </a:fld>
            <a:endParaRPr lang="en-US" altLang="en-US" dirty="0"/>
          </a:p>
        </p:txBody>
      </p:sp>
      <p:sp>
        <p:nvSpPr>
          <p:cNvPr id="5" name="Content Placeholder 4"/>
          <p:cNvSpPr>
            <a:spLocks noGrp="1"/>
          </p:cNvSpPr>
          <p:nvPr>
            <p:ph sz="quarter" idx="12"/>
          </p:nvPr>
        </p:nvSpPr>
        <p:spPr/>
        <p:txBody>
          <a:bodyPr/>
          <a:lstStyle/>
          <a:p>
            <a:r>
              <a:rPr lang="en-US" dirty="0" smtClean="0"/>
              <a:t>Need to add all dependents’ amounts from their returns</a:t>
            </a:r>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400000"/>
                    </a14:imgEffect>
                  </a14:imgLayer>
                </a14:imgProps>
              </a:ext>
            </a:extLst>
          </a:blip>
          <a:stretch>
            <a:fillRect/>
          </a:stretch>
        </p:blipFill>
        <p:spPr>
          <a:xfrm>
            <a:off x="457629" y="3482219"/>
            <a:ext cx="8211696" cy="2734057"/>
          </a:xfrm>
          <a:prstGeom prst="rect">
            <a:avLst/>
          </a:prstGeom>
          <a:ln>
            <a:solidFill>
              <a:schemeClr val="tx1"/>
            </a:solidFill>
          </a:ln>
        </p:spPr>
      </p:pic>
      <p:sp>
        <p:nvSpPr>
          <p:cNvPr id="6" name="Oval Callout 5"/>
          <p:cNvSpPr/>
          <p:nvPr/>
        </p:nvSpPr>
        <p:spPr>
          <a:xfrm>
            <a:off x="6172200" y="1295400"/>
            <a:ext cx="2971800" cy="8763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TaxSlayer has “Promised” for 2016</a:t>
            </a:r>
            <a:endParaRPr lang="en-US" dirty="0"/>
          </a:p>
        </p:txBody>
      </p:sp>
    </p:spTree>
    <p:extLst>
      <p:ext uri="{BB962C8B-B14F-4D97-AF65-F5344CB8AC3E}">
        <p14:creationId xmlns:p14="http://schemas.microsoft.com/office/powerpoint/2010/main" val="3405317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Household Income for </a:t>
            </a:r>
            <a:br>
              <a:rPr lang="en-US" dirty="0" smtClean="0"/>
            </a:br>
            <a:r>
              <a:rPr lang="en-US" dirty="0" smtClean="0"/>
              <a:t>Filing Threshold Exemption</a:t>
            </a:r>
            <a:endParaRPr lang="en-US" dirty="0"/>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103429" name="Slide Number Placeholder 2"/>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531ED74-F1F8-49E4-BC93-8333EEF3BF10}" type="slidenum">
              <a:rPr lang="en-US" altLang="en-US" smtClean="0"/>
              <a:pPr/>
              <a:t>46</a:t>
            </a:fld>
            <a:endParaRPr lang="en-US" altLang="en-US" dirty="0" smtClean="0"/>
          </a:p>
        </p:txBody>
      </p:sp>
      <p:sp>
        <p:nvSpPr>
          <p:cNvPr id="12" name="Content Placeholder 11"/>
          <p:cNvSpPr>
            <a:spLocks noGrp="1"/>
          </p:cNvSpPr>
          <p:nvPr>
            <p:ph sz="quarter" idx="12"/>
          </p:nvPr>
        </p:nvSpPr>
        <p:spPr>
          <a:xfrm>
            <a:off x="628650" y="1919288"/>
            <a:ext cx="7869654" cy="4481512"/>
          </a:xfrm>
        </p:spPr>
        <p:txBody>
          <a:bodyPr>
            <a:normAutofit fontScale="77500" lnSpcReduction="20000"/>
          </a:bodyPr>
          <a:lstStyle/>
          <a:p>
            <a:r>
              <a:rPr lang="en-US" altLang="en-US" dirty="0" smtClean="0"/>
              <a:t>To manually compute </a:t>
            </a:r>
            <a:r>
              <a:rPr lang="en-US" altLang="en-US" dirty="0"/>
              <a:t>Household </a:t>
            </a:r>
            <a:r>
              <a:rPr lang="en-US" altLang="en-US" dirty="0" smtClean="0"/>
              <a:t>income</a:t>
            </a:r>
          </a:p>
          <a:p>
            <a:pPr lvl="1"/>
            <a:r>
              <a:rPr lang="en-US" altLang="en-US" dirty="0" smtClean="0"/>
              <a:t>Start with AGI on the return – 1040 line 37</a:t>
            </a:r>
          </a:p>
          <a:p>
            <a:pPr lvl="1"/>
            <a:r>
              <a:rPr lang="en-US" altLang="en-US" dirty="0" smtClean="0"/>
              <a:t>Add back exempt interest income, line 8b</a:t>
            </a:r>
          </a:p>
          <a:p>
            <a:pPr lvl="1"/>
            <a:r>
              <a:rPr lang="en-US" altLang="en-US" dirty="0" smtClean="0"/>
              <a:t>Add back excluded foreign income, if any</a:t>
            </a:r>
          </a:p>
          <a:p>
            <a:r>
              <a:rPr lang="en-US" altLang="en-US" dirty="0" smtClean="0"/>
              <a:t>Determine dependents’ filing requirement and compute their MAGI</a:t>
            </a:r>
          </a:p>
          <a:p>
            <a:r>
              <a:rPr lang="en-US" altLang="en-US" dirty="0" smtClean="0"/>
              <a:t>Add all together and compare to filing threshold for taxpayer</a:t>
            </a:r>
          </a:p>
          <a:p>
            <a:r>
              <a:rPr lang="en-US" altLang="en-US" dirty="0" smtClean="0"/>
              <a:t>Notate the calculation on the intake sheet for the reviewer</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6510" y="532644"/>
            <a:ext cx="877677" cy="838956"/>
          </a:xfrm>
          <a:prstGeom prst="rect">
            <a:avLst/>
          </a:prstGeom>
        </p:spPr>
      </p:pic>
      <p:sp>
        <p:nvSpPr>
          <p:cNvPr id="8" name="Oval Callout 7"/>
          <p:cNvSpPr/>
          <p:nvPr/>
        </p:nvSpPr>
        <p:spPr>
          <a:xfrm>
            <a:off x="6030610" y="187573"/>
            <a:ext cx="2971800" cy="8763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If prior slide not implemented by TaxSlayer</a:t>
            </a:r>
            <a:endParaRPr lang="en-US" dirty="0"/>
          </a:p>
        </p:txBody>
      </p:sp>
    </p:spTree>
    <p:extLst>
      <p:ext uri="{BB962C8B-B14F-4D97-AF65-F5344CB8AC3E}">
        <p14:creationId xmlns:p14="http://schemas.microsoft.com/office/powerpoint/2010/main" val="3621333254"/>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65125"/>
            <a:ext cx="7886700" cy="1325563"/>
          </a:xfrm>
        </p:spPr>
        <p:txBody>
          <a:bodyPr>
            <a:normAutofit fontScale="90000"/>
          </a:bodyPr>
          <a:lstStyle/>
          <a:p>
            <a:r>
              <a:rPr lang="en-US" dirty="0" smtClean="0"/>
              <a:t>Filing Threshold Exemption – Gross Income</a:t>
            </a:r>
            <a:endParaRPr lang="en-US" dirty="0"/>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103429" name="Slide Number Placeholder 2"/>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531ED74-F1F8-49E4-BC93-8333EEF3BF10}" type="slidenum">
              <a:rPr lang="en-US" altLang="en-US" smtClean="0"/>
              <a:pPr/>
              <a:t>47</a:t>
            </a:fld>
            <a:endParaRPr lang="en-US" altLang="en-US" dirty="0" smtClean="0"/>
          </a:p>
        </p:txBody>
      </p:sp>
      <p:sp>
        <p:nvSpPr>
          <p:cNvPr id="12" name="Content Placeholder 11"/>
          <p:cNvSpPr>
            <a:spLocks noGrp="1"/>
          </p:cNvSpPr>
          <p:nvPr>
            <p:ph sz="quarter" idx="12"/>
          </p:nvPr>
        </p:nvSpPr>
        <p:spPr/>
        <p:txBody>
          <a:bodyPr>
            <a:normAutofit lnSpcReduction="10000"/>
          </a:bodyPr>
          <a:lstStyle/>
          <a:p>
            <a:r>
              <a:rPr lang="en-US" altLang="en-US" dirty="0" smtClean="0">
                <a:solidFill>
                  <a:srgbClr val="0000FF"/>
                </a:solidFill>
              </a:rPr>
              <a:t>Tax return </a:t>
            </a:r>
            <a:r>
              <a:rPr lang="en-US" altLang="en-US" dirty="0" smtClean="0"/>
              <a:t>gross income below filing threshold</a:t>
            </a:r>
          </a:p>
          <a:p>
            <a:endParaRPr lang="en-US" altLang="en-US" dirty="0" smtClean="0"/>
          </a:p>
          <a:p>
            <a:endParaRPr lang="en-US" altLang="en-US" dirty="0" smtClean="0"/>
          </a:p>
          <a:p>
            <a:r>
              <a:rPr lang="en-US" altLang="en-US" dirty="0" smtClean="0"/>
              <a:t>Do NOT include any dependent’s income</a:t>
            </a:r>
          </a:p>
        </p:txBody>
      </p:sp>
      <p:sp>
        <p:nvSpPr>
          <p:cNvPr id="8" name="TextBox 7"/>
          <p:cNvSpPr txBox="1"/>
          <p:nvPr/>
        </p:nvSpPr>
        <p:spPr>
          <a:xfrm>
            <a:off x="6781801" y="1306513"/>
            <a:ext cx="1714500" cy="369332"/>
          </a:xfrm>
          <a:prstGeom prst="rect">
            <a:avLst/>
          </a:prstGeom>
          <a:noFill/>
          <a:ln w="19050">
            <a:solidFill>
              <a:srgbClr val="00B0F0"/>
            </a:solidFill>
          </a:ln>
        </p:spPr>
        <p:txBody>
          <a:bodyPr wrap="square">
            <a:spAutoFit/>
          </a:bodyPr>
          <a:lstStyle/>
          <a:p>
            <a:pPr algn="ctr" eaLnBrk="1" fontAlgn="auto" hangingPunct="1">
              <a:spcBef>
                <a:spcPts val="0"/>
              </a:spcBef>
              <a:spcAft>
                <a:spcPts val="0"/>
              </a:spcAft>
              <a:defRPr/>
            </a:pPr>
            <a:r>
              <a:rPr lang="en-US" b="1" dirty="0">
                <a:solidFill>
                  <a:srgbClr val="00B0F0"/>
                </a:solidFill>
                <a:latin typeface="+mn-lt"/>
              </a:rPr>
              <a:t>Pub 4012 </a:t>
            </a:r>
            <a:r>
              <a:rPr lang="en-US" b="1" dirty="0" smtClean="0">
                <a:solidFill>
                  <a:srgbClr val="00B0F0"/>
                </a:solidFill>
                <a:latin typeface="+mn-lt"/>
              </a:rPr>
              <a:t>ACA-8</a:t>
            </a:r>
            <a:endParaRPr lang="en-US" b="1" dirty="0">
              <a:solidFill>
                <a:srgbClr val="00B0F0"/>
              </a:solidFill>
              <a:latin typeface="+mn-lt"/>
            </a:endParaRP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304800" y="3286189"/>
            <a:ext cx="8610600" cy="1285811"/>
          </a:xfrm>
          <a:prstGeom prst="rect">
            <a:avLst/>
          </a:prstGeom>
          <a:ln>
            <a:solidFill>
              <a:schemeClr val="tx1"/>
            </a:solidFill>
          </a:ln>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Gross Income for</a:t>
            </a:r>
            <a:br>
              <a:rPr lang="en-US" dirty="0" smtClean="0"/>
            </a:br>
            <a:r>
              <a:rPr lang="en-US" dirty="0" smtClean="0"/>
              <a:t>Filing Threshold Exemption</a:t>
            </a:r>
            <a:endParaRPr lang="en-US" dirty="0"/>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103429" name="Slide Number Placeholder 2"/>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531ED74-F1F8-49E4-BC93-8333EEF3BF10}" type="slidenum">
              <a:rPr lang="en-US" altLang="en-US" smtClean="0"/>
              <a:pPr/>
              <a:t>48</a:t>
            </a:fld>
            <a:endParaRPr lang="en-US" altLang="en-US" dirty="0" smtClean="0"/>
          </a:p>
        </p:txBody>
      </p:sp>
      <p:sp>
        <p:nvSpPr>
          <p:cNvPr id="12" name="Content Placeholder 11"/>
          <p:cNvSpPr>
            <a:spLocks noGrp="1"/>
          </p:cNvSpPr>
          <p:nvPr>
            <p:ph sz="quarter" idx="12"/>
          </p:nvPr>
        </p:nvSpPr>
        <p:spPr>
          <a:xfrm>
            <a:off x="628650" y="1981200"/>
            <a:ext cx="7869654" cy="4191000"/>
          </a:xfrm>
        </p:spPr>
        <p:txBody>
          <a:bodyPr>
            <a:normAutofit fontScale="85000" lnSpcReduction="20000"/>
          </a:bodyPr>
          <a:lstStyle/>
          <a:p>
            <a:r>
              <a:rPr lang="en-US" altLang="en-US" dirty="0" smtClean="0"/>
              <a:t>To manually compute gross income</a:t>
            </a:r>
          </a:p>
          <a:p>
            <a:pPr lvl="1"/>
            <a:r>
              <a:rPr lang="en-US" altLang="en-US" dirty="0" smtClean="0"/>
              <a:t>Start with total income on the return – 1040 line 22 </a:t>
            </a:r>
          </a:p>
          <a:p>
            <a:pPr lvl="1"/>
            <a:r>
              <a:rPr lang="en-US" altLang="en-US" dirty="0" smtClean="0"/>
              <a:t>Add back expenses shown on Sch C</a:t>
            </a:r>
          </a:p>
          <a:p>
            <a:pPr lvl="1"/>
            <a:r>
              <a:rPr lang="en-US" altLang="en-US" dirty="0" smtClean="0"/>
              <a:t>Add back losses shown on F 8949 or Sch D</a:t>
            </a:r>
          </a:p>
          <a:p>
            <a:pPr lvl="2"/>
            <a:r>
              <a:rPr lang="en-US" altLang="en-US" dirty="0" smtClean="0"/>
              <a:t>If grouped transactions, separate losses</a:t>
            </a:r>
          </a:p>
          <a:p>
            <a:pPr lvl="1"/>
            <a:r>
              <a:rPr lang="en-US" altLang="en-US" dirty="0" smtClean="0"/>
              <a:t>Any other adjustments?</a:t>
            </a:r>
          </a:p>
          <a:p>
            <a:r>
              <a:rPr lang="en-US" altLang="en-US" dirty="0" smtClean="0"/>
              <a:t>Notate the calculation on the intake sheet for the reviewer</a:t>
            </a:r>
          </a:p>
        </p:txBody>
      </p:sp>
    </p:spTree>
    <p:extLst>
      <p:ext uri="{BB962C8B-B14F-4D97-AF65-F5344CB8AC3E}">
        <p14:creationId xmlns:p14="http://schemas.microsoft.com/office/powerpoint/2010/main" val="3496608168"/>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2016 Federal </a:t>
            </a:r>
            <a:br>
              <a:rPr lang="en-US" dirty="0" smtClean="0"/>
            </a:br>
            <a:r>
              <a:rPr lang="en-US" dirty="0" smtClean="0"/>
              <a:t>Filing Thresholds</a:t>
            </a:r>
            <a:endParaRPr lang="en-US" dirty="0"/>
          </a:p>
        </p:txBody>
      </p:sp>
      <p:sp>
        <p:nvSpPr>
          <p:cNvPr id="5" name="Footer Placeholder 4"/>
          <p:cNvSpPr>
            <a:spLocks noGrp="1"/>
          </p:cNvSpPr>
          <p:nvPr>
            <p:ph type="ftr" sz="quarter" idx="10"/>
          </p:nvPr>
        </p:nvSpPr>
        <p:spPr/>
        <p:txBody>
          <a:bodyPr/>
          <a:lstStyle/>
          <a:p>
            <a:r>
              <a:rPr lang="en-US" dirty="0" smtClean="0"/>
              <a:t>NTTC Training – TY2016</a:t>
            </a:r>
            <a:endParaRPr lang="en-US" dirty="0"/>
          </a:p>
        </p:txBody>
      </p:sp>
      <p:sp>
        <p:nvSpPr>
          <p:cNvPr id="99333" name="Slide Number Placeholder 3"/>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E5E451D-655A-4FA4-AF7E-43A70DAD17CA}" type="slidenum">
              <a:rPr lang="en-US" altLang="en-US" smtClean="0"/>
              <a:pPr/>
              <a:t>49</a:t>
            </a:fld>
            <a:endParaRPr lang="en-US" altLang="en-US" dirty="0" smtClean="0"/>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620043" y="2055205"/>
            <a:ext cx="7838157" cy="381219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Intake &amp; Interview</a:t>
            </a:r>
            <a:endParaRPr lang="en-US" dirty="0"/>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21509"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441D936-8B8D-442B-95A3-786D80132747}" type="slidenum">
              <a:rPr lang="en-US" altLang="en-US" smtClean="0"/>
              <a:pPr/>
              <a:t>5</a:t>
            </a:fld>
            <a:endParaRPr lang="en-US" altLang="en-US" dirty="0" smtClean="0"/>
          </a:p>
        </p:txBody>
      </p:sp>
      <p:sp>
        <p:nvSpPr>
          <p:cNvPr id="3" name="Content Placeholder 2"/>
          <p:cNvSpPr>
            <a:spLocks noGrp="1"/>
          </p:cNvSpPr>
          <p:nvPr>
            <p:ph sz="quarter" idx="12"/>
          </p:nvPr>
        </p:nvSpPr>
        <p:spPr/>
        <p:txBody>
          <a:bodyPr>
            <a:normAutofit fontScale="92500" lnSpcReduction="20000"/>
          </a:bodyPr>
          <a:lstStyle/>
          <a:p>
            <a:r>
              <a:rPr lang="en-US" altLang="en-US" dirty="0" smtClean="0"/>
              <a:t>Complete the ACA section of the I&amp;I form as much as possible </a:t>
            </a:r>
          </a:p>
          <a:p>
            <a:pPr lvl="1"/>
            <a:r>
              <a:rPr lang="en-US" altLang="en-US" dirty="0" smtClean="0"/>
              <a:t>Finish when return is finalized</a:t>
            </a:r>
          </a:p>
          <a:p>
            <a:r>
              <a:rPr lang="en-US" altLang="en-US" dirty="0" smtClean="0"/>
              <a:t>If need an exemption, make initial determination on which exemption(s)</a:t>
            </a:r>
          </a:p>
          <a:p>
            <a:pPr lvl="1"/>
            <a:r>
              <a:rPr lang="en-US" altLang="en-US" dirty="0" smtClean="0"/>
              <a:t>Decide whether the return should be prepared by a more experienced counselor</a:t>
            </a:r>
          </a:p>
          <a:p>
            <a:endParaRPr lang="en-US" altLang="en-US" dirty="0" smtClean="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5000" y="365125"/>
            <a:ext cx="1530350" cy="927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Filing Threshold Exemption</a:t>
            </a:r>
            <a:endParaRPr lang="en-US" dirty="0"/>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107525"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3DF5DFD-022E-467E-9DA5-D1273986E6F4}" type="slidenum">
              <a:rPr lang="en-US" altLang="en-US" smtClean="0"/>
              <a:pPr/>
              <a:t>50</a:t>
            </a:fld>
            <a:endParaRPr lang="en-US" altLang="en-US" dirty="0" smtClean="0"/>
          </a:p>
        </p:txBody>
      </p:sp>
      <p:sp>
        <p:nvSpPr>
          <p:cNvPr id="3" name="Content Placeholder 2"/>
          <p:cNvSpPr>
            <a:spLocks noGrp="1"/>
          </p:cNvSpPr>
          <p:nvPr>
            <p:ph sz="quarter" idx="12"/>
          </p:nvPr>
        </p:nvSpPr>
        <p:spPr/>
        <p:txBody>
          <a:bodyPr>
            <a:normAutofit/>
          </a:bodyPr>
          <a:lstStyle/>
          <a:p>
            <a:r>
              <a:rPr lang="en-US" altLang="en-US" dirty="0" smtClean="0"/>
              <a:t>When a filing threshold exemption applies:</a:t>
            </a:r>
          </a:p>
          <a:p>
            <a:pPr lvl="1"/>
            <a:r>
              <a:rPr lang="en-US" altLang="en-US" dirty="0" smtClean="0"/>
              <a:t>EVERYONE on the return is exempted for the WHOLE year</a:t>
            </a:r>
          </a:p>
          <a:p>
            <a:pPr lvl="1"/>
            <a:r>
              <a:rPr lang="en-US" altLang="en-US" dirty="0" smtClean="0"/>
              <a:t>Can stop here; otherwise, continue to other exemptions</a:t>
            </a:r>
          </a:p>
          <a:p>
            <a:endParaRPr lang="en-US" altLang="en-US" dirty="0" smtClean="0"/>
          </a:p>
          <a:p>
            <a:endParaRPr lang="en-US" altLang="en-US" dirty="0" smtClean="0"/>
          </a:p>
          <a:p>
            <a:endParaRPr lang="en-US" altLang="en-US"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Affordability Calculator</a:t>
            </a:r>
            <a:endParaRPr lang="en-US" dirty="0"/>
          </a:p>
        </p:txBody>
      </p:sp>
      <p:sp>
        <p:nvSpPr>
          <p:cNvPr id="3" name="Footer Placeholder 2"/>
          <p:cNvSpPr>
            <a:spLocks noGrp="1"/>
          </p:cNvSpPr>
          <p:nvPr>
            <p:ph type="ftr" sz="quarter" idx="10"/>
          </p:nvPr>
        </p:nvSpPr>
        <p:spPr/>
        <p:txBody>
          <a:bodyPr/>
          <a:lstStyle/>
          <a:p>
            <a:pPr>
              <a:defRPr/>
            </a:pPr>
            <a:r>
              <a:rPr lang="en-US" dirty="0" smtClean="0"/>
              <a:t>NTTC Training – TY2016</a:t>
            </a:r>
            <a:endParaRPr lang="en-US" dirty="0"/>
          </a:p>
        </p:txBody>
      </p:sp>
      <p:sp>
        <p:nvSpPr>
          <p:cNvPr id="4" name="Slide Number Placeholder 3"/>
          <p:cNvSpPr>
            <a:spLocks noGrp="1"/>
          </p:cNvSpPr>
          <p:nvPr>
            <p:ph type="sldNum" sz="quarter" idx="11"/>
          </p:nvPr>
        </p:nvSpPr>
        <p:spPr/>
        <p:txBody>
          <a:bodyPr/>
          <a:lstStyle/>
          <a:p>
            <a:pPr>
              <a:defRPr/>
            </a:pPr>
            <a:fld id="{9A7DE7B2-8EA6-41E1-94BA-00496E25FD19}" type="slidenum">
              <a:rPr lang="en-US" altLang="en-US" smtClean="0"/>
              <a:pPr>
                <a:defRPr/>
              </a:pPr>
              <a:t>51</a:t>
            </a:fld>
            <a:endParaRPr lang="en-US" altLang="en-US" dirty="0"/>
          </a:p>
        </p:txBody>
      </p:sp>
      <p:sp>
        <p:nvSpPr>
          <p:cNvPr id="5" name="Content Placeholder 4"/>
          <p:cNvSpPr>
            <a:spLocks noGrp="1"/>
          </p:cNvSpPr>
          <p:nvPr>
            <p:ph sz="quarter" idx="12"/>
          </p:nvPr>
        </p:nvSpPr>
        <p:spPr>
          <a:xfrm>
            <a:off x="628650" y="1905000"/>
            <a:ext cx="7869654" cy="4114800"/>
          </a:xfrm>
        </p:spPr>
        <p:txBody>
          <a:bodyPr>
            <a:normAutofit lnSpcReduction="10000"/>
          </a:bodyPr>
          <a:lstStyle/>
          <a:p>
            <a:r>
              <a:rPr lang="en-US" altLang="en-US" dirty="0" smtClean="0"/>
              <a:t>cotaxaide.org/tools</a:t>
            </a:r>
          </a:p>
          <a:p>
            <a:r>
              <a:rPr lang="en-US" dirty="0" smtClean="0"/>
              <a:t>Great tool – if used properly</a:t>
            </a:r>
          </a:p>
          <a:p>
            <a:pPr lvl="1"/>
            <a:r>
              <a:rPr lang="en-US" dirty="0" smtClean="0"/>
              <a:t>Read all line instructions carefully </a:t>
            </a:r>
          </a:p>
          <a:p>
            <a:r>
              <a:rPr lang="en-US" dirty="0" smtClean="0"/>
              <a:t>Computes Household income/ Gross Income and tests for filing threshold exemption based on entries</a:t>
            </a:r>
            <a:endParaRPr lang="en-US" dirty="0"/>
          </a:p>
        </p:txBody>
      </p:sp>
    </p:spTree>
    <p:extLst>
      <p:ext uri="{BB962C8B-B14F-4D97-AF65-F5344CB8AC3E}">
        <p14:creationId xmlns:p14="http://schemas.microsoft.com/office/powerpoint/2010/main" val="16058983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Filing a Return to claim a Coverage Exemption</a:t>
            </a:r>
            <a:endParaRPr lang="en-US" dirty="0"/>
          </a:p>
        </p:txBody>
      </p:sp>
      <p:sp>
        <p:nvSpPr>
          <p:cNvPr id="109573"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TY2016</a:t>
            </a:r>
          </a:p>
        </p:txBody>
      </p:sp>
      <p:sp>
        <p:nvSpPr>
          <p:cNvPr id="109572"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FD4348B-AAF7-4F96-BA58-896590F423CA}" type="slidenum">
              <a:rPr lang="en-US" altLang="en-US" smtClean="0"/>
              <a:pPr/>
              <a:t>52</a:t>
            </a:fld>
            <a:endParaRPr lang="en-US" altLang="en-US" dirty="0" smtClean="0"/>
          </a:p>
        </p:txBody>
      </p:sp>
      <p:sp>
        <p:nvSpPr>
          <p:cNvPr id="3" name="Content Placeholder 2"/>
          <p:cNvSpPr>
            <a:spLocks noGrp="1"/>
          </p:cNvSpPr>
          <p:nvPr>
            <p:ph sz="quarter" idx="12"/>
          </p:nvPr>
        </p:nvSpPr>
        <p:spPr/>
        <p:txBody>
          <a:bodyPr>
            <a:normAutofit fontScale="92500" lnSpcReduction="10000"/>
          </a:bodyPr>
          <a:lstStyle/>
          <a:p>
            <a:pPr marL="0" indent="0">
              <a:buNone/>
            </a:pPr>
            <a:r>
              <a:rPr lang="en-US" altLang="en-US" dirty="0" smtClean="0">
                <a:solidFill>
                  <a:schemeClr val="accent2">
                    <a:lumMod val="50000"/>
                  </a:schemeClr>
                </a:solidFill>
              </a:rPr>
              <a:t>7. </a:t>
            </a:r>
            <a:r>
              <a:rPr lang="en-US" altLang="en-US" dirty="0" smtClean="0"/>
              <a:t>If Randy is not required to file a federal income tax return, does he need to file to claim an ACA exemption?</a:t>
            </a:r>
          </a:p>
          <a:p>
            <a:pPr marL="0" indent="0">
              <a:buNone/>
            </a:pPr>
            <a:r>
              <a:rPr lang="en-US" altLang="en-US" dirty="0" smtClean="0">
                <a:solidFill>
                  <a:schemeClr val="accent2">
                    <a:lumMod val="50000"/>
                  </a:schemeClr>
                </a:solidFill>
              </a:rPr>
              <a:t>Answer: </a:t>
            </a:r>
            <a:r>
              <a:rPr lang="en-US" altLang="en-US" dirty="0" smtClean="0"/>
              <a:t>Randy does not need to file just to claim the ACA exemption. If he files a return anyway, he should claim a filing threshold exemption</a:t>
            </a:r>
          </a:p>
          <a:p>
            <a:endParaRPr lang="en-US" altLang="en-US" dirty="0" smtClean="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381000"/>
            <a:ext cx="568835" cy="9575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Individual Exemptions </a:t>
            </a:r>
            <a:br>
              <a:rPr lang="en-US" dirty="0" smtClean="0"/>
            </a:br>
            <a:r>
              <a:rPr lang="en-US" dirty="0" smtClean="0"/>
              <a:t>Claimed on Form 8965 Part III</a:t>
            </a:r>
            <a:endParaRPr lang="en-US" dirty="0"/>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113669" name="Slide Number Placeholder 3"/>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794BE14-C7BB-4F3A-9A23-CDEAED9810BB}" type="slidenum">
              <a:rPr lang="en-US" altLang="en-US" smtClean="0"/>
              <a:pPr/>
              <a:t>53</a:t>
            </a:fld>
            <a:endParaRPr lang="en-US" altLang="en-US" dirty="0" smtClean="0"/>
          </a:p>
        </p:txBody>
      </p:sp>
      <p:sp>
        <p:nvSpPr>
          <p:cNvPr id="113667" name="Content Placeholder 4"/>
          <p:cNvSpPr>
            <a:spLocks noGrp="1"/>
          </p:cNvSpPr>
          <p:nvPr>
            <p:ph sz="quarter" idx="12"/>
          </p:nvPr>
        </p:nvSpPr>
        <p:spPr/>
        <p:txBody>
          <a:bodyPr/>
          <a:lstStyle/>
          <a:p>
            <a:r>
              <a:rPr lang="en-US" altLang="en-US" dirty="0" smtClean="0"/>
              <a:t>No need to memorize each exemption or type code</a:t>
            </a:r>
          </a:p>
          <a:p>
            <a:r>
              <a:rPr lang="en-US" altLang="en-US" dirty="0" smtClean="0"/>
              <a:t>Refer to Pub 4012 p. ACA-7</a:t>
            </a:r>
          </a:p>
        </p:txBody>
      </p:sp>
      <p:sp>
        <p:nvSpPr>
          <p:cNvPr id="7" name="TextBox 6"/>
          <p:cNvSpPr txBox="1"/>
          <p:nvPr/>
        </p:nvSpPr>
        <p:spPr>
          <a:xfrm>
            <a:off x="6553200" y="457200"/>
            <a:ext cx="1857375" cy="369888"/>
          </a:xfrm>
          <a:prstGeom prst="rect">
            <a:avLst/>
          </a:prstGeom>
          <a:noFill/>
          <a:ln w="19050">
            <a:solidFill>
              <a:srgbClr val="00B0F0"/>
            </a:solidFill>
          </a:ln>
        </p:spPr>
        <p:txBody>
          <a:bodyPr>
            <a:spAutoFit/>
          </a:bodyPr>
          <a:lstStyle/>
          <a:p>
            <a:pPr algn="ctr" eaLnBrk="1" fontAlgn="auto" hangingPunct="1">
              <a:spcBef>
                <a:spcPts val="0"/>
              </a:spcBef>
              <a:spcAft>
                <a:spcPts val="0"/>
              </a:spcAft>
              <a:defRPr/>
            </a:pPr>
            <a:r>
              <a:rPr lang="en-US" b="1" dirty="0">
                <a:solidFill>
                  <a:srgbClr val="00B0F0"/>
                </a:solidFill>
                <a:latin typeface="+mn-lt"/>
              </a:rPr>
              <a:t>Pub 4012 </a:t>
            </a:r>
            <a:r>
              <a:rPr lang="en-US" b="1" dirty="0" smtClean="0">
                <a:solidFill>
                  <a:srgbClr val="00B0F0"/>
                </a:solidFill>
                <a:latin typeface="+mn-lt"/>
              </a:rPr>
              <a:t>ACA-7</a:t>
            </a:r>
            <a:endParaRPr lang="en-US" b="1" dirty="0">
              <a:solidFill>
                <a:srgbClr val="00B0F0"/>
              </a:solidFill>
              <a:latin typeface="+mn-lt"/>
            </a:endParaRPr>
          </a:p>
        </p:txBody>
      </p:sp>
      <p:pic>
        <p:nvPicPr>
          <p:cNvPr id="113671"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00887" y="23622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smtClean="0"/>
              <a:t>Short-Gap Exemption</a:t>
            </a:r>
            <a:br>
              <a:rPr lang="en-US" altLang="en-US" dirty="0" smtClean="0"/>
            </a:br>
            <a:r>
              <a:rPr lang="en-US" altLang="en-US" sz="2800" dirty="0" smtClean="0"/>
              <a:t>Code B</a:t>
            </a:r>
            <a:endParaRPr lang="en-US" altLang="en-US" dirty="0" smtClean="0"/>
          </a:p>
        </p:txBody>
      </p:sp>
      <p:sp>
        <p:nvSpPr>
          <p:cNvPr id="117764"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TY2016</a:t>
            </a:r>
          </a:p>
        </p:txBody>
      </p:sp>
      <p:sp>
        <p:nvSpPr>
          <p:cNvPr id="117765"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E8152A3-1EA5-4081-A6B6-DA9A50C57C30}" type="slidenum">
              <a:rPr lang="en-US" altLang="en-US" smtClean="0"/>
              <a:pPr/>
              <a:t>54</a:t>
            </a:fld>
            <a:endParaRPr lang="en-US" altLang="en-US" dirty="0" smtClean="0"/>
          </a:p>
        </p:txBody>
      </p:sp>
      <p:sp>
        <p:nvSpPr>
          <p:cNvPr id="3" name="Content Placeholder 2"/>
          <p:cNvSpPr>
            <a:spLocks noGrp="1"/>
          </p:cNvSpPr>
          <p:nvPr>
            <p:ph sz="quarter" idx="12"/>
          </p:nvPr>
        </p:nvSpPr>
        <p:spPr>
          <a:xfrm>
            <a:off x="628650" y="1828800"/>
            <a:ext cx="7869654" cy="4384427"/>
          </a:xfrm>
        </p:spPr>
        <p:txBody>
          <a:bodyPr>
            <a:normAutofit fontScale="85000" lnSpcReduction="20000"/>
          </a:bodyPr>
          <a:lstStyle/>
          <a:p>
            <a:r>
              <a:rPr lang="en-US" dirty="0" smtClean="0"/>
              <a:t>Gap must be less than 3 consecutive months</a:t>
            </a:r>
          </a:p>
          <a:p>
            <a:pPr lvl="1"/>
            <a:r>
              <a:rPr lang="en-US" dirty="0" smtClean="0"/>
              <a:t>Exemption does not apply if gap is 3 months or more</a:t>
            </a:r>
          </a:p>
          <a:p>
            <a:pPr lvl="1"/>
            <a:r>
              <a:rPr lang="en-US" dirty="0" smtClean="0"/>
              <a:t>Look back (to 2015) but no need to look forward (to 2017)</a:t>
            </a:r>
          </a:p>
          <a:p>
            <a:r>
              <a:rPr lang="en-US" dirty="0" smtClean="0"/>
              <a:t>If a month is covered by another exemption, it is treated as having coverage and that month is not a gap month</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6051" y="373239"/>
            <a:ext cx="1089025" cy="9048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Short-Gap Exemption</a:t>
            </a:r>
            <a:endParaRPr lang="en-US" dirty="0"/>
          </a:p>
        </p:txBody>
      </p:sp>
      <p:sp>
        <p:nvSpPr>
          <p:cNvPr id="119812"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TY2016</a:t>
            </a:r>
          </a:p>
        </p:txBody>
      </p:sp>
      <p:sp>
        <p:nvSpPr>
          <p:cNvPr id="119813"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2394B7C-0630-4A60-B825-C436A1168587}" type="slidenum">
              <a:rPr lang="en-US" altLang="en-US" smtClean="0"/>
              <a:pPr/>
              <a:t>55</a:t>
            </a:fld>
            <a:endParaRPr lang="en-US" altLang="en-US" dirty="0" smtClean="0"/>
          </a:p>
        </p:txBody>
      </p:sp>
      <p:sp>
        <p:nvSpPr>
          <p:cNvPr id="119811" name="Content Placeholder 2"/>
          <p:cNvSpPr>
            <a:spLocks noGrp="1"/>
          </p:cNvSpPr>
          <p:nvPr>
            <p:ph sz="quarter" idx="12"/>
          </p:nvPr>
        </p:nvSpPr>
        <p:spPr/>
        <p:txBody>
          <a:bodyPr>
            <a:normAutofit lnSpcReduction="10000"/>
          </a:bodyPr>
          <a:lstStyle/>
          <a:p>
            <a:r>
              <a:rPr lang="en-US" altLang="en-US" dirty="0" smtClean="0"/>
              <a:t>Can use short-gap exemption only once per individual per year</a:t>
            </a:r>
          </a:p>
          <a:p>
            <a:r>
              <a:rPr lang="en-US" altLang="en-US" dirty="0" smtClean="0"/>
              <a:t>If two short gaps, short-gap exemption applies to earlier gap</a:t>
            </a:r>
          </a:p>
          <a:p>
            <a:r>
              <a:rPr lang="en-US" altLang="en-US" dirty="0" smtClean="0"/>
              <a:t>Can use another exemption for another gap or for adjacent months</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6051" y="373239"/>
            <a:ext cx="1089025" cy="904875"/>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Short Gap Exemption Example 1</a:t>
            </a:r>
            <a:endParaRPr lang="en-US" dirty="0"/>
          </a:p>
        </p:txBody>
      </p:sp>
      <p:sp>
        <p:nvSpPr>
          <p:cNvPr id="121860"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TY2016</a:t>
            </a:r>
          </a:p>
        </p:txBody>
      </p:sp>
      <p:sp>
        <p:nvSpPr>
          <p:cNvPr id="121861"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F64D1BC-7DF9-4B11-A5BC-3C2D7E1F4218}" type="slidenum">
              <a:rPr lang="en-US" altLang="en-US" smtClean="0"/>
              <a:pPr/>
              <a:t>56</a:t>
            </a:fld>
            <a:endParaRPr lang="en-US" altLang="en-US" dirty="0" smtClean="0"/>
          </a:p>
        </p:txBody>
      </p:sp>
      <p:sp>
        <p:nvSpPr>
          <p:cNvPr id="102403" name="Content Placeholder 2"/>
          <p:cNvSpPr>
            <a:spLocks noGrp="1"/>
          </p:cNvSpPr>
          <p:nvPr>
            <p:ph sz="quarter" idx="12"/>
          </p:nvPr>
        </p:nvSpPr>
        <p:spPr>
          <a:xfrm>
            <a:off x="628650" y="1766889"/>
            <a:ext cx="8210550" cy="4405311"/>
          </a:xfrm>
        </p:spPr>
        <p:txBody>
          <a:bodyPr>
            <a:noAutofit/>
          </a:bodyPr>
          <a:lstStyle/>
          <a:p>
            <a:pPr marL="0" indent="0">
              <a:spcBef>
                <a:spcPts val="300"/>
              </a:spcBef>
              <a:buNone/>
            </a:pPr>
            <a:r>
              <a:rPr lang="en-US" altLang="en-US" sz="2800" dirty="0" smtClean="0"/>
              <a:t>Taxpayer: </a:t>
            </a:r>
          </a:p>
          <a:p>
            <a:pPr>
              <a:spcBef>
                <a:spcPts val="300"/>
              </a:spcBef>
              <a:buFont typeface="Wingdings" panose="05000000000000000000" pitchFamily="2" charset="2"/>
              <a:buChar char="§"/>
            </a:pPr>
            <a:r>
              <a:rPr lang="en-US" altLang="en-US" sz="2800" dirty="0" smtClean="0"/>
              <a:t>claimed the short-gap exemption for Dec 2015 </a:t>
            </a:r>
          </a:p>
          <a:p>
            <a:pPr>
              <a:spcBef>
                <a:spcPts val="300"/>
              </a:spcBef>
              <a:buFont typeface="Wingdings" panose="05000000000000000000" pitchFamily="2" charset="2"/>
              <a:buChar char="§"/>
            </a:pPr>
            <a:r>
              <a:rPr lang="en-US" altLang="en-US" sz="2800" dirty="0" smtClean="0"/>
              <a:t>had no coverage Jan 2016 (</a:t>
            </a:r>
            <a:r>
              <a:rPr lang="en-US" altLang="en-US" sz="2800" dirty="0"/>
              <a:t>and no other exemption</a:t>
            </a:r>
            <a:r>
              <a:rPr lang="en-US" altLang="en-US" sz="2800" dirty="0" smtClean="0"/>
              <a:t>)</a:t>
            </a:r>
          </a:p>
          <a:p>
            <a:pPr>
              <a:spcBef>
                <a:spcPts val="300"/>
              </a:spcBef>
              <a:buFont typeface="Wingdings" panose="05000000000000000000" pitchFamily="2" charset="2"/>
              <a:buChar char="§"/>
            </a:pPr>
            <a:r>
              <a:rPr lang="en-US" altLang="en-US" sz="2800" dirty="0" smtClean="0"/>
              <a:t>had coverage Feb – Nov 2016</a:t>
            </a:r>
          </a:p>
          <a:p>
            <a:pPr>
              <a:spcBef>
                <a:spcPts val="300"/>
              </a:spcBef>
              <a:buFont typeface="Wingdings" panose="05000000000000000000" pitchFamily="2" charset="2"/>
              <a:buChar char="§"/>
            </a:pPr>
            <a:r>
              <a:rPr lang="en-US" altLang="en-US" sz="2800" dirty="0" smtClean="0"/>
              <a:t>had no coverage Dec 2016 (and no other exemption)</a:t>
            </a:r>
          </a:p>
          <a:p>
            <a:pPr>
              <a:spcBef>
                <a:spcPts val="300"/>
              </a:spcBef>
              <a:buFont typeface="Wingdings" panose="05000000000000000000" pitchFamily="2" charset="2"/>
              <a:buChar char="Ø"/>
            </a:pPr>
            <a:r>
              <a:rPr lang="en-US" altLang="en-US" sz="2800" dirty="0" smtClean="0"/>
              <a:t>Can use short-gap exemption for Jan 2016 as the total short gap is less than 3 months</a:t>
            </a:r>
          </a:p>
          <a:p>
            <a:pPr>
              <a:spcBef>
                <a:spcPts val="300"/>
              </a:spcBef>
              <a:buFont typeface="Wingdings" panose="05000000000000000000" pitchFamily="2" charset="2"/>
              <a:buChar char="Ø"/>
            </a:pPr>
            <a:r>
              <a:rPr lang="en-US" altLang="en-US" sz="2800" dirty="0" smtClean="0"/>
              <a:t>Cannot use the short-gap exemption for Dec 2016 (only one short-gap exemption per year)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03">
                                            <p:txEl>
                                              <p:pRg st="5" end="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4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Short Gap Exemption Example 2</a:t>
            </a:r>
            <a:endParaRPr lang="en-US" dirty="0"/>
          </a:p>
        </p:txBody>
      </p:sp>
      <p:sp>
        <p:nvSpPr>
          <p:cNvPr id="123908"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TY2016</a:t>
            </a:r>
          </a:p>
        </p:txBody>
      </p:sp>
      <p:sp>
        <p:nvSpPr>
          <p:cNvPr id="123909"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46A0697-31EF-45D3-8EA9-7EFFAD93B31D}" type="slidenum">
              <a:rPr lang="en-US" altLang="en-US" smtClean="0"/>
              <a:pPr/>
              <a:t>57</a:t>
            </a:fld>
            <a:endParaRPr lang="en-US" altLang="en-US" dirty="0" smtClean="0"/>
          </a:p>
        </p:txBody>
      </p:sp>
      <p:sp>
        <p:nvSpPr>
          <p:cNvPr id="3" name="Content Placeholder 2"/>
          <p:cNvSpPr>
            <a:spLocks noGrp="1"/>
          </p:cNvSpPr>
          <p:nvPr>
            <p:ph sz="quarter" idx="12"/>
          </p:nvPr>
        </p:nvSpPr>
        <p:spPr>
          <a:xfrm>
            <a:off x="628650" y="1752599"/>
            <a:ext cx="7869654" cy="4460627"/>
          </a:xfrm>
        </p:spPr>
        <p:txBody>
          <a:bodyPr>
            <a:noAutofit/>
          </a:bodyPr>
          <a:lstStyle/>
          <a:p>
            <a:pPr marL="0" indent="0">
              <a:buNone/>
            </a:pPr>
            <a:r>
              <a:rPr lang="en-US" sz="2800" dirty="0" smtClean="0"/>
              <a:t>Taxpayer:</a:t>
            </a:r>
          </a:p>
          <a:p>
            <a:pPr>
              <a:buFont typeface="Wingdings" panose="05000000000000000000" pitchFamily="2" charset="2"/>
              <a:buChar char="§"/>
            </a:pPr>
            <a:r>
              <a:rPr lang="en-US" sz="2800" dirty="0" smtClean="0"/>
              <a:t>had no insurance Dec 2015 – Feb 2016</a:t>
            </a:r>
          </a:p>
          <a:p>
            <a:pPr>
              <a:buFont typeface="Wingdings" panose="05000000000000000000" pitchFamily="2" charset="2"/>
              <a:buChar char="§"/>
            </a:pPr>
            <a:r>
              <a:rPr lang="en-US" sz="2800" dirty="0" smtClean="0"/>
              <a:t>claimed short-gap exemption for Dec 2015</a:t>
            </a:r>
          </a:p>
          <a:p>
            <a:pPr>
              <a:buFont typeface="Wingdings" panose="05000000000000000000" pitchFamily="2" charset="2"/>
              <a:buChar char="§"/>
            </a:pPr>
            <a:r>
              <a:rPr lang="en-US" sz="2800" dirty="0" smtClean="0"/>
              <a:t>had coverage Mar – Dec 2016</a:t>
            </a:r>
          </a:p>
          <a:p>
            <a:pPr>
              <a:buFont typeface="Wingdings" panose="05000000000000000000" pitchFamily="2" charset="2"/>
              <a:buChar char="Ø"/>
            </a:pPr>
            <a:r>
              <a:rPr lang="en-US" sz="2800" dirty="0" smtClean="0"/>
              <a:t>Even though only 2 months of gap in 2016, cannot use short-gap exemption for Jan - Feb 2016 as total gap is 3 months or more</a:t>
            </a:r>
          </a:p>
          <a:p>
            <a:pPr marL="0" indent="0">
              <a:buNone/>
            </a:pPr>
            <a:r>
              <a:rPr lang="en-US" sz="2800" i="1" dirty="0" smtClean="0"/>
              <a:t>Hint</a:t>
            </a:r>
            <a:r>
              <a:rPr lang="en-US" sz="2800" dirty="0" smtClean="0"/>
              <a:t>: If short-gap exemption might apply for January 2016, check the 2015 return!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Short Gap Exemption Example 3</a:t>
            </a:r>
            <a:endParaRPr lang="en-US" dirty="0"/>
          </a:p>
        </p:txBody>
      </p:sp>
      <p:sp>
        <p:nvSpPr>
          <p:cNvPr id="125956"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TY2016</a:t>
            </a:r>
          </a:p>
        </p:txBody>
      </p:sp>
      <p:sp>
        <p:nvSpPr>
          <p:cNvPr id="125957"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687566A-8DDF-4384-BE5D-0610490F90F4}" type="slidenum">
              <a:rPr lang="en-US" altLang="en-US" smtClean="0"/>
              <a:pPr/>
              <a:t>58</a:t>
            </a:fld>
            <a:endParaRPr lang="en-US" altLang="en-US" dirty="0" smtClean="0"/>
          </a:p>
        </p:txBody>
      </p:sp>
      <p:sp>
        <p:nvSpPr>
          <p:cNvPr id="3" name="Content Placeholder 2"/>
          <p:cNvSpPr>
            <a:spLocks noGrp="1"/>
          </p:cNvSpPr>
          <p:nvPr>
            <p:ph sz="quarter" idx="12"/>
          </p:nvPr>
        </p:nvSpPr>
        <p:spPr>
          <a:xfrm>
            <a:off x="628650" y="1981200"/>
            <a:ext cx="7869654" cy="3886200"/>
          </a:xfrm>
        </p:spPr>
        <p:txBody>
          <a:bodyPr>
            <a:noAutofit/>
          </a:bodyPr>
          <a:lstStyle/>
          <a:p>
            <a:pPr marL="0" indent="0">
              <a:buNone/>
            </a:pPr>
            <a:r>
              <a:rPr lang="en-US" sz="2800" dirty="0" smtClean="0"/>
              <a:t>Taxpayer:</a:t>
            </a:r>
          </a:p>
          <a:p>
            <a:pPr>
              <a:buFont typeface="Wingdings" panose="05000000000000000000" pitchFamily="2" charset="2"/>
              <a:buChar char="§"/>
            </a:pPr>
            <a:r>
              <a:rPr lang="en-US" sz="2800" dirty="0" smtClean="0"/>
              <a:t>had no insurance Jan – Jun 2016 </a:t>
            </a:r>
          </a:p>
          <a:p>
            <a:pPr>
              <a:buFont typeface="Wingdings" panose="05000000000000000000" pitchFamily="2" charset="2"/>
              <a:buChar char="§"/>
            </a:pPr>
            <a:r>
              <a:rPr lang="en-US" sz="2800" dirty="0" smtClean="0"/>
              <a:t>was incarcerated* Jan – Apr 2016</a:t>
            </a:r>
          </a:p>
          <a:p>
            <a:pPr>
              <a:buFont typeface="Wingdings" panose="05000000000000000000" pitchFamily="2" charset="2"/>
              <a:buChar char="Ø"/>
            </a:pPr>
            <a:r>
              <a:rPr lang="en-US" sz="2800" dirty="0" smtClean="0"/>
              <a:t>Claim incarceration exemption for Jan – Apr (treated has having coverage)</a:t>
            </a:r>
          </a:p>
          <a:p>
            <a:pPr>
              <a:buFont typeface="Wingdings" panose="05000000000000000000" pitchFamily="2" charset="2"/>
              <a:buChar char="Ø"/>
            </a:pPr>
            <a:r>
              <a:rPr lang="en-US" sz="2800" dirty="0" smtClean="0"/>
              <a:t>Can claim short-gap exemption for May and June 2016</a:t>
            </a:r>
          </a:p>
          <a:p>
            <a:pPr marL="0" indent="0">
              <a:buNone/>
            </a:pPr>
            <a:r>
              <a:rPr lang="en-US" sz="2800" dirty="0" smtClean="0"/>
              <a:t>*See exemption chart – covered in a later slide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smtClean="0"/>
              <a:t>Medicaid Nonexpansion </a:t>
            </a:r>
            <a:br>
              <a:rPr lang="en-US" altLang="en-US" dirty="0" smtClean="0"/>
            </a:br>
            <a:r>
              <a:rPr lang="en-US" altLang="en-US" dirty="0"/>
              <a:t>State </a:t>
            </a:r>
            <a:r>
              <a:rPr lang="en-US" altLang="en-US" dirty="0" smtClean="0"/>
              <a:t>Exemption </a:t>
            </a:r>
            <a:r>
              <a:rPr lang="en-US" altLang="en-US" sz="3100" dirty="0" smtClean="0"/>
              <a:t>Code G</a:t>
            </a:r>
            <a:r>
              <a:rPr lang="en-US" altLang="en-US" dirty="0" smtClean="0"/>
              <a:t> </a:t>
            </a:r>
          </a:p>
        </p:txBody>
      </p:sp>
      <p:sp>
        <p:nvSpPr>
          <p:cNvPr id="128004"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TY2016</a:t>
            </a:r>
          </a:p>
        </p:txBody>
      </p:sp>
      <p:sp>
        <p:nvSpPr>
          <p:cNvPr id="128005"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3493248-5006-447A-A6BB-7C89D1AF081C}" type="slidenum">
              <a:rPr lang="en-US" altLang="en-US" smtClean="0"/>
              <a:pPr/>
              <a:t>59</a:t>
            </a:fld>
            <a:endParaRPr lang="en-US" altLang="en-US" dirty="0" smtClean="0"/>
          </a:p>
        </p:txBody>
      </p:sp>
      <p:sp>
        <p:nvSpPr>
          <p:cNvPr id="128003" name="Content Placeholder 2"/>
          <p:cNvSpPr>
            <a:spLocks noGrp="1"/>
          </p:cNvSpPr>
          <p:nvPr>
            <p:ph sz="quarter" idx="12"/>
          </p:nvPr>
        </p:nvSpPr>
        <p:spPr/>
        <p:txBody>
          <a:bodyPr>
            <a:normAutofit fontScale="85000" lnSpcReduction="20000"/>
          </a:bodyPr>
          <a:lstStyle/>
          <a:p>
            <a:r>
              <a:rPr lang="en-US" altLang="en-US" dirty="0" smtClean="0"/>
              <a:t>At any time during 2016, resided </a:t>
            </a:r>
            <a:r>
              <a:rPr lang="en-US" altLang="en-US" dirty="0"/>
              <a:t>(</a:t>
            </a:r>
            <a:r>
              <a:rPr lang="en-US" altLang="en-US" dirty="0" smtClean="0"/>
              <a:t>lived) in </a:t>
            </a:r>
            <a:r>
              <a:rPr lang="en-US" altLang="en-US" dirty="0"/>
              <a:t>a </a:t>
            </a:r>
            <a:r>
              <a:rPr lang="en-US" altLang="en-US" dirty="0" smtClean="0"/>
              <a:t>state that did not expand Medicaid</a:t>
            </a:r>
          </a:p>
          <a:p>
            <a:r>
              <a:rPr lang="en-US" altLang="en-US" dirty="0" smtClean="0"/>
              <a:t>Household income is less than 138% of FPL based on household size (using claimed dependents only)</a:t>
            </a:r>
          </a:p>
          <a:p>
            <a:r>
              <a:rPr lang="en-US" altLang="en-US" dirty="0" smtClean="0"/>
              <a:t>If move into or out of a nonexpansion state and the test is met, the exemption applies for the full year</a:t>
            </a:r>
          </a:p>
          <a:p>
            <a:endParaRPr lang="en-US" altLang="en-US" dirty="0" smtClean="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6051" y="373239"/>
            <a:ext cx="1089025" cy="9048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0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Intake &amp; Interview</a:t>
            </a:r>
            <a:endParaRPr lang="en-US" dirty="0"/>
          </a:p>
        </p:txBody>
      </p:sp>
      <p:sp>
        <p:nvSpPr>
          <p:cNvPr id="23556"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TY2016</a:t>
            </a:r>
          </a:p>
        </p:txBody>
      </p:sp>
      <p:sp>
        <p:nvSpPr>
          <p:cNvPr id="23557"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8BCD557-9CD3-4988-964A-87AE28A13FD9}" type="slidenum">
              <a:rPr lang="en-US" altLang="en-US" smtClean="0"/>
              <a:pPr/>
              <a:t>6</a:t>
            </a:fld>
            <a:endParaRPr lang="en-US" altLang="en-US" dirty="0" smtClean="0"/>
          </a:p>
        </p:txBody>
      </p:sp>
      <p:sp>
        <p:nvSpPr>
          <p:cNvPr id="23555" name="Content Placeholder 2"/>
          <p:cNvSpPr>
            <a:spLocks noGrp="1"/>
          </p:cNvSpPr>
          <p:nvPr>
            <p:ph sz="quarter" idx="12"/>
          </p:nvPr>
        </p:nvSpPr>
        <p:spPr/>
        <p:txBody>
          <a:bodyPr>
            <a:normAutofit fontScale="92500" lnSpcReduction="10000"/>
          </a:bodyPr>
          <a:lstStyle/>
          <a:p>
            <a:r>
              <a:rPr lang="en-US" altLang="en-US" dirty="0" smtClean="0"/>
              <a:t>If MEC was purchased through the Marketplace, must have Form 1095-A </a:t>
            </a:r>
          </a:p>
          <a:p>
            <a:pPr lvl="1"/>
            <a:r>
              <a:rPr lang="en-US" altLang="en-US" dirty="0" smtClean="0"/>
              <a:t>Should be received by ~ 1/31/17</a:t>
            </a:r>
          </a:p>
          <a:p>
            <a:r>
              <a:rPr lang="en-US" altLang="en-US" dirty="0" smtClean="0"/>
              <a:t>Screen for out-of-scope issues </a:t>
            </a:r>
          </a:p>
          <a:p>
            <a:pPr lvl="1"/>
            <a:r>
              <a:rPr lang="en-US" altLang="en-US" dirty="0" smtClean="0"/>
              <a:t>Shared policy or </a:t>
            </a:r>
          </a:p>
          <a:p>
            <a:pPr lvl="1"/>
            <a:r>
              <a:rPr lang="en-US" altLang="en-US" dirty="0" smtClean="0"/>
              <a:t>Alternative calculation for year of marriage</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Medicaid Nonexpansion </a:t>
            </a:r>
            <a:br>
              <a:rPr lang="en-US" dirty="0" smtClean="0"/>
            </a:br>
            <a:r>
              <a:rPr lang="en-US" dirty="0" smtClean="0"/>
              <a:t>State Exemption</a:t>
            </a:r>
            <a:endParaRPr lang="en-US" dirty="0"/>
          </a:p>
        </p:txBody>
      </p:sp>
      <p:sp>
        <p:nvSpPr>
          <p:cNvPr id="130052"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TY2016</a:t>
            </a:r>
          </a:p>
        </p:txBody>
      </p:sp>
      <p:sp>
        <p:nvSpPr>
          <p:cNvPr id="130053"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506F55F-A6A4-45C0-B2E1-19B1594930EC}" type="slidenum">
              <a:rPr lang="en-US" altLang="en-US" smtClean="0"/>
              <a:pPr/>
              <a:t>60</a:t>
            </a:fld>
            <a:endParaRPr lang="en-US" altLang="en-US" dirty="0" smtClean="0"/>
          </a:p>
        </p:txBody>
      </p:sp>
      <p:sp>
        <p:nvSpPr>
          <p:cNvPr id="130051" name="Content Placeholder 2"/>
          <p:cNvSpPr>
            <a:spLocks noGrp="1"/>
          </p:cNvSpPr>
          <p:nvPr>
            <p:ph sz="quarter" idx="12"/>
          </p:nvPr>
        </p:nvSpPr>
        <p:spPr/>
        <p:txBody>
          <a:bodyPr>
            <a:normAutofit fontScale="77500" lnSpcReduction="20000"/>
          </a:bodyPr>
          <a:lstStyle/>
          <a:p>
            <a:r>
              <a:rPr lang="en-US" altLang="en-US" dirty="0" smtClean="0"/>
              <a:t>“Household Income” includes</a:t>
            </a:r>
          </a:p>
          <a:p>
            <a:endParaRPr lang="en-US" altLang="en-US" dirty="0" smtClean="0"/>
          </a:p>
          <a:p>
            <a:endParaRPr lang="en-US" altLang="en-US" dirty="0" smtClean="0"/>
          </a:p>
          <a:p>
            <a:endParaRPr lang="en-US" altLang="en-US" dirty="0" smtClean="0"/>
          </a:p>
          <a:p>
            <a:r>
              <a:rPr lang="en-US" altLang="en-US" dirty="0" smtClean="0"/>
              <a:t>Untaxed SS refers to amount reported on SSA-1099 only (wholly-exempt SSI is not included)</a:t>
            </a:r>
          </a:p>
          <a:p>
            <a:r>
              <a:rPr lang="en-US" altLang="en-US" dirty="0" smtClean="0"/>
              <a:t>Includes the income of claimed dependents who have a filing requirement</a:t>
            </a:r>
          </a:p>
        </p:txBody>
      </p:sp>
      <p:grpSp>
        <p:nvGrpSpPr>
          <p:cNvPr id="130054" name="Group 23"/>
          <p:cNvGrpSpPr>
            <a:grpSpLocks/>
          </p:cNvGrpSpPr>
          <p:nvPr/>
        </p:nvGrpSpPr>
        <p:grpSpPr bwMode="auto">
          <a:xfrm>
            <a:off x="947737" y="2743199"/>
            <a:ext cx="6977063" cy="1066801"/>
            <a:chOff x="25452" y="68104"/>
            <a:chExt cx="5326849" cy="953467"/>
          </a:xfrm>
        </p:grpSpPr>
        <p:grpSp>
          <p:nvGrpSpPr>
            <p:cNvPr id="130055" name="Group 24"/>
            <p:cNvGrpSpPr>
              <a:grpSpLocks/>
            </p:cNvGrpSpPr>
            <p:nvPr/>
          </p:nvGrpSpPr>
          <p:grpSpPr bwMode="auto">
            <a:xfrm>
              <a:off x="25452" y="76617"/>
              <a:ext cx="1105366" cy="937859"/>
              <a:chOff x="25452" y="68666"/>
              <a:chExt cx="1105366" cy="937859"/>
            </a:xfrm>
          </p:grpSpPr>
          <p:sp>
            <p:nvSpPr>
              <p:cNvPr id="38" name="Rounded Rectangle 37"/>
              <p:cNvSpPr/>
              <p:nvPr/>
            </p:nvSpPr>
            <p:spPr>
              <a:xfrm>
                <a:off x="25452" y="68666"/>
                <a:ext cx="1105366" cy="723612"/>
              </a:xfrm>
              <a:prstGeom prst="roundRect">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1400" b="1" dirty="0" smtClean="0">
                    <a:solidFill>
                      <a:srgbClr val="000000"/>
                    </a:solidFill>
                    <a:ea typeface="PMingLiU" panose="02020500000000000000" pitchFamily="18" charset="-120"/>
                    <a:cs typeface="Arial" panose="020B0604020202020204" pitchFamily="34" charset="0"/>
                  </a:rPr>
                  <a:t>Adjusted Gross Income </a:t>
                </a:r>
                <a:endParaRPr lang="en-US" altLang="en-US" b="1" dirty="0" smtClean="0">
                  <a:solidFill>
                    <a:srgbClr val="FFFFFF"/>
                  </a:solidFill>
                  <a:ea typeface="PMingLiU" panose="02020500000000000000" pitchFamily="18" charset="-120"/>
                  <a:cs typeface="Arial" panose="020B0604020202020204" pitchFamily="34" charset="0"/>
                </a:endParaRPr>
              </a:p>
              <a:p>
                <a:pPr algn="ctr" eaLnBrk="1" hangingPunct="1">
                  <a:defRPr/>
                </a:pPr>
                <a:r>
                  <a:rPr lang="en-US" altLang="en-US" sz="1200" b="1" dirty="0" smtClean="0">
                    <a:solidFill>
                      <a:srgbClr val="000000"/>
                    </a:solidFill>
                    <a:ea typeface="PMingLiU" panose="02020500000000000000" pitchFamily="18" charset="-120"/>
                    <a:cs typeface="Arial" panose="020B0604020202020204" pitchFamily="34" charset="0"/>
                  </a:rPr>
                  <a:t>(AGI)</a:t>
                </a:r>
                <a:endParaRPr lang="en-US" altLang="en-US" sz="1600" b="1" dirty="0" smtClean="0">
                  <a:solidFill>
                    <a:srgbClr val="FFFFFF"/>
                  </a:solidFill>
                  <a:ea typeface="PMingLiU" panose="02020500000000000000" pitchFamily="18" charset="-120"/>
                  <a:cs typeface="Arial" panose="020B0604020202020204" pitchFamily="34" charset="0"/>
                </a:endParaRPr>
              </a:p>
            </p:txBody>
          </p:sp>
          <p:sp>
            <p:nvSpPr>
              <p:cNvPr id="39" name="Rounded Rectangle 38"/>
              <p:cNvSpPr/>
              <p:nvPr/>
            </p:nvSpPr>
            <p:spPr>
              <a:xfrm>
                <a:off x="33937" y="799373"/>
                <a:ext cx="1088399" cy="207152"/>
              </a:xfrm>
              <a:prstGeom prst="roundRect">
                <a:avLst/>
              </a:prstGeom>
              <a:ln>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lIns="9144" tIns="9144" rIns="9144" bIns="9144"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1000" b="1" i="1" dirty="0" smtClean="0">
                    <a:solidFill>
                      <a:srgbClr val="000000"/>
                    </a:solidFill>
                    <a:ea typeface="PMingLiU" panose="02020500000000000000" pitchFamily="18" charset="-120"/>
                  </a:rPr>
                  <a:t>Form 1040, Line 37</a:t>
                </a:r>
                <a:endParaRPr lang="en-US" altLang="en-US" sz="1200" b="1" dirty="0" smtClean="0">
                  <a:solidFill>
                    <a:srgbClr val="000000"/>
                  </a:solidFill>
                  <a:ea typeface="PMingLiU" panose="02020500000000000000" pitchFamily="18" charset="-120"/>
                </a:endParaRPr>
              </a:p>
            </p:txBody>
          </p:sp>
        </p:grpSp>
        <p:grpSp>
          <p:nvGrpSpPr>
            <p:cNvPr id="130056" name="Group 25"/>
            <p:cNvGrpSpPr>
              <a:grpSpLocks/>
            </p:cNvGrpSpPr>
            <p:nvPr/>
          </p:nvGrpSpPr>
          <p:grpSpPr bwMode="auto">
            <a:xfrm>
              <a:off x="1336863" y="76617"/>
              <a:ext cx="1105367" cy="944954"/>
              <a:chOff x="24906" y="68690"/>
              <a:chExt cx="1105699" cy="945286"/>
            </a:xfrm>
          </p:grpSpPr>
          <p:sp>
            <p:nvSpPr>
              <p:cNvPr id="36" name="Rounded Rectangle 35"/>
              <p:cNvSpPr/>
              <p:nvPr/>
            </p:nvSpPr>
            <p:spPr>
              <a:xfrm>
                <a:off x="33393" y="68690"/>
                <a:ext cx="1097212" cy="722448"/>
              </a:xfrm>
              <a:prstGeom prst="roundRect">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1400" b="1" dirty="0" smtClean="0">
                    <a:solidFill>
                      <a:srgbClr val="000000"/>
                    </a:solidFill>
                    <a:ea typeface="PMingLiU" panose="02020500000000000000" pitchFamily="18" charset="-120"/>
                    <a:cs typeface="Arial" panose="020B0604020202020204" pitchFamily="34" charset="0"/>
                  </a:rPr>
                  <a:t>Tax-Exempt Interest</a:t>
                </a:r>
                <a:endParaRPr lang="en-US" altLang="en-US" b="1" dirty="0" smtClean="0">
                  <a:solidFill>
                    <a:srgbClr val="FFFFFF"/>
                  </a:solidFill>
                  <a:ea typeface="PMingLiU" panose="02020500000000000000" pitchFamily="18" charset="-120"/>
                  <a:cs typeface="Arial" panose="020B0604020202020204" pitchFamily="34" charset="0"/>
                </a:endParaRPr>
              </a:p>
            </p:txBody>
          </p:sp>
          <p:sp>
            <p:nvSpPr>
              <p:cNvPr id="37" name="Rounded Rectangle 36"/>
              <p:cNvSpPr/>
              <p:nvPr/>
            </p:nvSpPr>
            <p:spPr>
              <a:xfrm>
                <a:off x="24906" y="808171"/>
                <a:ext cx="1089939" cy="205805"/>
              </a:xfrm>
              <a:prstGeom prst="roundRect">
                <a:avLst/>
              </a:prstGeom>
              <a:ln>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lIns="9144" tIns="9144" rIns="9144" bIns="9144"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1000" b="1" i="1" dirty="0" smtClean="0">
                    <a:solidFill>
                      <a:srgbClr val="000000"/>
                    </a:solidFill>
                    <a:ea typeface="PMingLiU" panose="02020500000000000000" pitchFamily="18" charset="-120"/>
                  </a:rPr>
                  <a:t>Form 1040, Line 8b</a:t>
                </a:r>
                <a:endParaRPr lang="en-US" altLang="en-US" sz="1200" b="1" dirty="0" smtClean="0">
                  <a:solidFill>
                    <a:srgbClr val="000000"/>
                  </a:solidFill>
                  <a:ea typeface="PMingLiU" panose="02020500000000000000" pitchFamily="18" charset="-120"/>
                </a:endParaRPr>
              </a:p>
            </p:txBody>
          </p:sp>
        </p:grpSp>
        <p:grpSp>
          <p:nvGrpSpPr>
            <p:cNvPr id="130057" name="Group 26"/>
            <p:cNvGrpSpPr>
              <a:grpSpLocks/>
            </p:cNvGrpSpPr>
            <p:nvPr/>
          </p:nvGrpSpPr>
          <p:grpSpPr bwMode="auto">
            <a:xfrm>
              <a:off x="2649487" y="76617"/>
              <a:ext cx="1287170" cy="929346"/>
              <a:chOff x="25563" y="68668"/>
              <a:chExt cx="1287502" cy="929373"/>
            </a:xfrm>
          </p:grpSpPr>
          <p:sp>
            <p:nvSpPr>
              <p:cNvPr id="34" name="Rounded Rectangle 33"/>
              <p:cNvSpPr/>
              <p:nvPr/>
            </p:nvSpPr>
            <p:spPr>
              <a:xfrm>
                <a:off x="25563" y="68668"/>
                <a:ext cx="1271741" cy="722216"/>
              </a:xfrm>
              <a:prstGeom prst="roundRect">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1400" b="1" dirty="0" smtClean="0">
                    <a:solidFill>
                      <a:srgbClr val="000000"/>
                    </a:solidFill>
                    <a:ea typeface="PMingLiU" panose="02020500000000000000" pitchFamily="18" charset="-120"/>
                    <a:cs typeface="Arial" panose="020B0604020202020204" pitchFamily="34" charset="0"/>
                  </a:rPr>
                  <a:t>Excluded Foreign Income</a:t>
                </a:r>
                <a:endParaRPr lang="en-US" altLang="en-US" b="1" dirty="0" smtClean="0">
                  <a:solidFill>
                    <a:srgbClr val="FFFFFF"/>
                  </a:solidFill>
                  <a:ea typeface="PMingLiU" panose="02020500000000000000" pitchFamily="18" charset="-120"/>
                  <a:cs typeface="Arial" panose="020B0604020202020204" pitchFamily="34" charset="0"/>
                </a:endParaRPr>
              </a:p>
            </p:txBody>
          </p:sp>
          <p:sp>
            <p:nvSpPr>
              <p:cNvPr id="35" name="Rounded Rectangle 34"/>
              <p:cNvSpPr/>
              <p:nvPr/>
            </p:nvSpPr>
            <p:spPr>
              <a:xfrm>
                <a:off x="34049" y="790883"/>
                <a:ext cx="1279016" cy="207158"/>
              </a:xfrm>
              <a:prstGeom prst="roundRect">
                <a:avLst/>
              </a:prstGeom>
              <a:ln>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lIns="9144" tIns="9144" rIns="9144" bIns="9144"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1000" b="1" i="1" dirty="0" smtClean="0">
                    <a:solidFill>
                      <a:srgbClr val="000000"/>
                    </a:solidFill>
                    <a:ea typeface="PMingLiU" panose="02020500000000000000" pitchFamily="18" charset="-120"/>
                  </a:rPr>
                  <a:t>Form 2555 or 2555-EZ</a:t>
                </a:r>
                <a:endParaRPr lang="en-US" altLang="en-US" sz="1200" b="1" dirty="0" smtClean="0">
                  <a:solidFill>
                    <a:srgbClr val="000000"/>
                  </a:solidFill>
                  <a:ea typeface="PMingLiU" panose="02020500000000000000" pitchFamily="18" charset="-120"/>
                </a:endParaRPr>
              </a:p>
            </p:txBody>
          </p:sp>
        </p:grpSp>
        <p:grpSp>
          <p:nvGrpSpPr>
            <p:cNvPr id="130058" name="Group 27"/>
            <p:cNvGrpSpPr>
              <a:grpSpLocks/>
            </p:cNvGrpSpPr>
            <p:nvPr/>
          </p:nvGrpSpPr>
          <p:grpSpPr bwMode="auto">
            <a:xfrm>
              <a:off x="4136640" y="68104"/>
              <a:ext cx="1215661" cy="930765"/>
              <a:chOff x="25827" y="68106"/>
              <a:chExt cx="1216186" cy="930793"/>
            </a:xfrm>
          </p:grpSpPr>
          <p:sp>
            <p:nvSpPr>
              <p:cNvPr id="32" name="Rounded Rectangle 31"/>
              <p:cNvSpPr/>
              <p:nvPr/>
            </p:nvSpPr>
            <p:spPr>
              <a:xfrm>
                <a:off x="25827" y="68106"/>
                <a:ext cx="1216186" cy="723635"/>
              </a:xfrm>
              <a:prstGeom prst="roundRect">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1400" b="1" dirty="0" smtClean="0">
                    <a:solidFill>
                      <a:srgbClr val="000000"/>
                    </a:solidFill>
                    <a:ea typeface="PMingLiU" panose="02020500000000000000" pitchFamily="18" charset="-120"/>
                    <a:cs typeface="Arial" panose="020B0604020202020204" pitchFamily="34" charset="0"/>
                  </a:rPr>
                  <a:t>Untaxed Social Security Benefits</a:t>
                </a:r>
                <a:endParaRPr lang="en-US" altLang="en-US" b="1" dirty="0" smtClean="0">
                  <a:solidFill>
                    <a:srgbClr val="FFFFFF"/>
                  </a:solidFill>
                  <a:ea typeface="PMingLiU" panose="02020500000000000000" pitchFamily="18" charset="-120"/>
                  <a:cs typeface="Arial" panose="020B0604020202020204" pitchFamily="34" charset="0"/>
                </a:endParaRPr>
              </a:p>
            </p:txBody>
          </p:sp>
          <p:sp>
            <p:nvSpPr>
              <p:cNvPr id="33" name="Rounded Rectangle 32"/>
              <p:cNvSpPr/>
              <p:nvPr/>
            </p:nvSpPr>
            <p:spPr>
              <a:xfrm>
                <a:off x="34316" y="791741"/>
                <a:ext cx="1207697" cy="207158"/>
              </a:xfrm>
              <a:prstGeom prst="roundRect">
                <a:avLst/>
              </a:prstGeom>
              <a:ln>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lIns="9144" tIns="9144" rIns="9144" bIns="9144"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1000" b="1" i="1" dirty="0" smtClean="0">
                    <a:solidFill>
                      <a:srgbClr val="000000"/>
                    </a:solidFill>
                    <a:ea typeface="PMingLiU" panose="02020500000000000000" pitchFamily="18" charset="-120"/>
                  </a:rPr>
                  <a:t>Form 1040, Line 20a - 20b</a:t>
                </a:r>
                <a:endParaRPr lang="en-US" altLang="en-US" sz="1200" b="1" dirty="0" smtClean="0">
                  <a:solidFill>
                    <a:srgbClr val="000000"/>
                  </a:solidFill>
                  <a:ea typeface="PMingLiU" panose="02020500000000000000" pitchFamily="18" charset="-120"/>
                </a:endParaRPr>
              </a:p>
            </p:txBody>
          </p:sp>
        </p:grpSp>
        <p:sp>
          <p:nvSpPr>
            <p:cNvPr id="29" name="Rectangle 28"/>
            <p:cNvSpPr/>
            <p:nvPr/>
          </p:nvSpPr>
          <p:spPr>
            <a:xfrm>
              <a:off x="3937868" y="299377"/>
              <a:ext cx="174532" cy="285188"/>
            </a:xfrm>
            <a:prstGeom prst="rect">
              <a:avLst/>
            </a:prstGeom>
            <a:ln>
              <a:noFill/>
            </a:ln>
          </p:spPr>
          <p:style>
            <a:lnRef idx="2">
              <a:schemeClr val="accent6"/>
            </a:lnRef>
            <a:fillRef idx="1">
              <a:schemeClr val="lt1"/>
            </a:fillRef>
            <a:effectRef idx="0">
              <a:schemeClr val="accent6"/>
            </a:effectRef>
            <a:fontRef idx="minor">
              <a:schemeClr val="dk1"/>
            </a:fontRef>
          </p:style>
          <p:txBody>
            <a:bodyPr lIns="9144" tIns="9144" rIns="9144" bIns="9144"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b="1" dirty="0" smtClean="0">
                  <a:solidFill>
                    <a:schemeClr val="accent2">
                      <a:lumMod val="50000"/>
                    </a:schemeClr>
                  </a:solidFill>
                  <a:latin typeface="Arial" panose="020B0604020202020204" pitchFamily="34" charset="0"/>
                  <a:ea typeface="PMingLiU" panose="02020500000000000000" pitchFamily="18" charset="-120"/>
                </a:rPr>
                <a:t>+</a:t>
              </a:r>
              <a:endParaRPr lang="en-US" altLang="en-US" sz="1200" b="1" dirty="0" smtClean="0">
                <a:solidFill>
                  <a:schemeClr val="accent2">
                    <a:lumMod val="50000"/>
                  </a:schemeClr>
                </a:solidFill>
                <a:ea typeface="PMingLiU" panose="02020500000000000000" pitchFamily="18" charset="-120"/>
              </a:endParaRPr>
            </a:p>
          </p:txBody>
        </p:sp>
        <p:sp>
          <p:nvSpPr>
            <p:cNvPr id="30" name="Rectangle 29"/>
            <p:cNvSpPr/>
            <p:nvPr/>
          </p:nvSpPr>
          <p:spPr>
            <a:xfrm>
              <a:off x="2457986" y="330591"/>
              <a:ext cx="175743" cy="285188"/>
            </a:xfrm>
            <a:prstGeom prst="rect">
              <a:avLst/>
            </a:prstGeom>
            <a:ln>
              <a:noFill/>
            </a:ln>
          </p:spPr>
          <p:style>
            <a:lnRef idx="2">
              <a:schemeClr val="accent6"/>
            </a:lnRef>
            <a:fillRef idx="1">
              <a:schemeClr val="lt1"/>
            </a:fillRef>
            <a:effectRef idx="0">
              <a:schemeClr val="accent6"/>
            </a:effectRef>
            <a:fontRef idx="minor">
              <a:schemeClr val="dk1"/>
            </a:fontRef>
          </p:style>
          <p:txBody>
            <a:bodyPr lIns="9144" tIns="9144" rIns="9144" bIns="9144"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b="1" dirty="0" smtClean="0">
                  <a:solidFill>
                    <a:schemeClr val="accent2">
                      <a:lumMod val="50000"/>
                    </a:schemeClr>
                  </a:solidFill>
                  <a:latin typeface="Arial" panose="020B0604020202020204" pitchFamily="34" charset="0"/>
                  <a:ea typeface="PMingLiU" panose="02020500000000000000" pitchFamily="18" charset="-120"/>
                </a:rPr>
                <a:t>+</a:t>
              </a:r>
              <a:endParaRPr lang="en-US" altLang="en-US" sz="1200" b="1" dirty="0" smtClean="0">
                <a:solidFill>
                  <a:schemeClr val="accent2">
                    <a:lumMod val="50000"/>
                  </a:schemeClr>
                </a:solidFill>
                <a:ea typeface="PMingLiU" panose="02020500000000000000" pitchFamily="18" charset="-120"/>
              </a:endParaRPr>
            </a:p>
          </p:txBody>
        </p:sp>
        <p:sp>
          <p:nvSpPr>
            <p:cNvPr id="31" name="Rectangle 30"/>
            <p:cNvSpPr/>
            <p:nvPr/>
          </p:nvSpPr>
          <p:spPr>
            <a:xfrm>
              <a:off x="1146575" y="322078"/>
              <a:ext cx="174532" cy="286607"/>
            </a:xfrm>
            <a:prstGeom prst="rect">
              <a:avLst/>
            </a:prstGeom>
            <a:ln>
              <a:noFill/>
            </a:ln>
          </p:spPr>
          <p:style>
            <a:lnRef idx="2">
              <a:schemeClr val="accent6"/>
            </a:lnRef>
            <a:fillRef idx="1">
              <a:schemeClr val="lt1"/>
            </a:fillRef>
            <a:effectRef idx="0">
              <a:schemeClr val="accent6"/>
            </a:effectRef>
            <a:fontRef idx="minor">
              <a:schemeClr val="dk1"/>
            </a:fontRef>
          </p:style>
          <p:txBody>
            <a:bodyPr lIns="9144" tIns="9144" rIns="9144" bIns="9144"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b="1" dirty="0" smtClean="0">
                  <a:solidFill>
                    <a:schemeClr val="accent2">
                      <a:lumMod val="50000"/>
                    </a:schemeClr>
                  </a:solidFill>
                  <a:latin typeface="Arial" panose="020B0604020202020204" pitchFamily="34" charset="0"/>
                  <a:ea typeface="PMingLiU" panose="02020500000000000000" pitchFamily="18" charset="-120"/>
                </a:rPr>
                <a:t>+</a:t>
              </a:r>
              <a:endParaRPr lang="en-US" altLang="en-US" sz="1200" b="1" dirty="0" smtClean="0">
                <a:solidFill>
                  <a:schemeClr val="accent2">
                    <a:lumMod val="50000"/>
                  </a:schemeClr>
                </a:solidFill>
                <a:ea typeface="PMingLiU" panose="02020500000000000000" pitchFamily="18" charset="-120"/>
              </a:endParaRPr>
            </a:p>
          </p:txBody>
        </p:sp>
      </p:grpSp>
      <p:sp>
        <p:nvSpPr>
          <p:cNvPr id="3" name="Rectangle 2"/>
          <p:cNvSpPr/>
          <p:nvPr/>
        </p:nvSpPr>
        <p:spPr>
          <a:xfrm>
            <a:off x="838200" y="2590800"/>
            <a:ext cx="7239000" cy="1295400"/>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6051" y="373239"/>
            <a:ext cx="1089025" cy="904875"/>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Medicaid NonExpansion State Exemption</a:t>
            </a:r>
            <a:endParaRPr lang="en-US" dirty="0"/>
          </a:p>
        </p:txBody>
      </p:sp>
      <p:sp>
        <p:nvSpPr>
          <p:cNvPr id="132100"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TY2016</a:t>
            </a:r>
          </a:p>
        </p:txBody>
      </p:sp>
      <p:sp>
        <p:nvSpPr>
          <p:cNvPr id="132101"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011F14E-79A6-42E0-84EB-781343EEA9AF}" type="slidenum">
              <a:rPr lang="en-US" altLang="en-US" smtClean="0"/>
              <a:pPr/>
              <a:t>61</a:t>
            </a:fld>
            <a:endParaRPr lang="en-US" altLang="en-US" dirty="0" smtClean="0"/>
          </a:p>
        </p:txBody>
      </p:sp>
      <p:sp>
        <p:nvSpPr>
          <p:cNvPr id="3" name="Content Placeholder 2"/>
          <p:cNvSpPr>
            <a:spLocks noGrp="1"/>
          </p:cNvSpPr>
          <p:nvPr>
            <p:ph sz="quarter" idx="12"/>
          </p:nvPr>
        </p:nvSpPr>
        <p:spPr/>
        <p:txBody>
          <a:bodyPr>
            <a:normAutofit fontScale="92500" lnSpcReduction="10000"/>
          </a:bodyPr>
          <a:lstStyle/>
          <a:p>
            <a:r>
              <a:rPr lang="en-US" altLang="en-US" dirty="0" smtClean="0"/>
              <a:t>Is the taxpayer’s household income less than 138% of FPL?</a:t>
            </a:r>
          </a:p>
          <a:p>
            <a:pPr lvl="1"/>
            <a:r>
              <a:rPr lang="en-US" altLang="en-US" dirty="0" smtClean="0"/>
              <a:t>See FPL table in Pub 4012, p. ACA-12</a:t>
            </a:r>
          </a:p>
          <a:p>
            <a:r>
              <a:rPr lang="en-US" altLang="en-US" dirty="0" smtClean="0"/>
              <a:t>Exemption applies for the full year to each individual who resided (lived) in a nonexpansion state at any time during the year</a:t>
            </a:r>
          </a:p>
          <a:p>
            <a:endParaRPr lang="en-US" altLang="en-US" dirty="0" smtClean="0"/>
          </a:p>
        </p:txBody>
      </p:sp>
      <p:sp>
        <p:nvSpPr>
          <p:cNvPr id="23" name="TextBox 22"/>
          <p:cNvSpPr txBox="1"/>
          <p:nvPr/>
        </p:nvSpPr>
        <p:spPr>
          <a:xfrm>
            <a:off x="6640929" y="1212056"/>
            <a:ext cx="1857375" cy="369888"/>
          </a:xfrm>
          <a:prstGeom prst="rect">
            <a:avLst/>
          </a:prstGeom>
          <a:noFill/>
          <a:ln w="19050">
            <a:solidFill>
              <a:srgbClr val="00B0F0"/>
            </a:solidFill>
          </a:ln>
        </p:spPr>
        <p:txBody>
          <a:bodyPr>
            <a:spAutoFit/>
          </a:bodyPr>
          <a:lstStyle/>
          <a:p>
            <a:pPr algn="ctr" eaLnBrk="1" fontAlgn="auto" hangingPunct="1">
              <a:spcBef>
                <a:spcPts val="0"/>
              </a:spcBef>
              <a:spcAft>
                <a:spcPts val="0"/>
              </a:spcAft>
              <a:defRPr/>
            </a:pPr>
            <a:r>
              <a:rPr lang="en-US" b="1" dirty="0">
                <a:solidFill>
                  <a:srgbClr val="00B0F0"/>
                </a:solidFill>
                <a:latin typeface="+mn-lt"/>
              </a:rPr>
              <a:t>Pub 4012 ACA-13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smtClean="0"/>
              <a:t>Noncitizens or Citizen Living Abroad Exemption </a:t>
            </a:r>
            <a:r>
              <a:rPr lang="en-US" altLang="en-US" sz="3100" dirty="0" smtClean="0"/>
              <a:t>Code C</a:t>
            </a:r>
          </a:p>
        </p:txBody>
      </p:sp>
      <p:sp>
        <p:nvSpPr>
          <p:cNvPr id="134148"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TY2016</a:t>
            </a:r>
          </a:p>
        </p:txBody>
      </p:sp>
      <p:sp>
        <p:nvSpPr>
          <p:cNvPr id="134149"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0C2128B-A19E-46EC-91D9-2BFFE5F5A5A6}" type="slidenum">
              <a:rPr lang="en-US" altLang="en-US" smtClean="0"/>
              <a:pPr/>
              <a:t>62</a:t>
            </a:fld>
            <a:endParaRPr lang="en-US" altLang="en-US" dirty="0" smtClean="0"/>
          </a:p>
        </p:txBody>
      </p:sp>
      <p:sp>
        <p:nvSpPr>
          <p:cNvPr id="3" name="Content Placeholder 2"/>
          <p:cNvSpPr>
            <a:spLocks noGrp="1"/>
          </p:cNvSpPr>
          <p:nvPr>
            <p:ph sz="quarter" idx="12"/>
          </p:nvPr>
        </p:nvSpPr>
        <p:spPr/>
        <p:txBody>
          <a:bodyPr>
            <a:normAutofit/>
          </a:bodyPr>
          <a:lstStyle/>
          <a:p>
            <a:r>
              <a:rPr lang="en-US" altLang="en-US" dirty="0" smtClean="0"/>
              <a:t>Not a U.S. citizen, not a U.S. national, and not lawfully present in the U.S.</a:t>
            </a:r>
          </a:p>
          <a:p>
            <a:pPr lvl="1"/>
            <a:r>
              <a:rPr lang="en-US" altLang="en-US" dirty="0" smtClean="0"/>
              <a:t>Includes DACA immigrants</a:t>
            </a:r>
          </a:p>
          <a:p>
            <a:pPr>
              <a:buFont typeface="Wingdings" panose="05000000000000000000" pitchFamily="2" charset="2"/>
              <a:buChar char="Ø"/>
            </a:pPr>
            <a:r>
              <a:rPr lang="en-US" altLang="en-US" dirty="0" smtClean="0"/>
              <a:t>Most often seen scenario for this exemption code</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6051" y="373239"/>
            <a:ext cx="1089025" cy="904875"/>
          </a:xfrm>
          <a:prstGeom prst="rect">
            <a:avLst/>
          </a:prstGeo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smtClean="0"/>
              <a:t>Noncitizens or Citizen Living Abroad Exemption </a:t>
            </a:r>
            <a:r>
              <a:rPr lang="en-US" altLang="en-US" sz="3100" dirty="0" smtClean="0"/>
              <a:t>Code C</a:t>
            </a:r>
          </a:p>
        </p:txBody>
      </p:sp>
      <p:sp>
        <p:nvSpPr>
          <p:cNvPr id="134148"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TY2016</a:t>
            </a:r>
          </a:p>
        </p:txBody>
      </p:sp>
      <p:sp>
        <p:nvSpPr>
          <p:cNvPr id="134149"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0C2128B-A19E-46EC-91D9-2BFFE5F5A5A6}" type="slidenum">
              <a:rPr lang="en-US" altLang="en-US" smtClean="0"/>
              <a:pPr/>
              <a:t>63</a:t>
            </a:fld>
            <a:endParaRPr lang="en-US" altLang="en-US" dirty="0" smtClean="0"/>
          </a:p>
        </p:txBody>
      </p:sp>
      <p:sp>
        <p:nvSpPr>
          <p:cNvPr id="3" name="Content Placeholder 2"/>
          <p:cNvSpPr>
            <a:spLocks noGrp="1"/>
          </p:cNvSpPr>
          <p:nvPr>
            <p:ph sz="quarter" idx="12"/>
          </p:nvPr>
        </p:nvSpPr>
        <p:spPr>
          <a:xfrm>
            <a:off x="628650" y="1981199"/>
            <a:ext cx="7869654" cy="4232027"/>
          </a:xfrm>
        </p:spPr>
        <p:txBody>
          <a:bodyPr>
            <a:normAutofit fontScale="92500" lnSpcReduction="20000"/>
          </a:bodyPr>
          <a:lstStyle/>
          <a:p>
            <a:pPr marL="0" indent="0">
              <a:buNone/>
            </a:pPr>
            <a:r>
              <a:rPr lang="en-US" altLang="en-US" dirty="0" smtClean="0"/>
              <a:t>Exemption applies also to:</a:t>
            </a:r>
          </a:p>
          <a:p>
            <a:r>
              <a:rPr lang="en-US" altLang="en-US" dirty="0" smtClean="0"/>
              <a:t>A bona fide resident of a U.S. territory</a:t>
            </a:r>
          </a:p>
          <a:p>
            <a:r>
              <a:rPr lang="en-US" altLang="en-US" dirty="0" smtClean="0"/>
              <a:t>A resident alien who was a citizen of a foreign country with which the U.S. has an income tax treaty with a nondiscrimination clause, and who was a bona fide resident of a foreign country for the tax year</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6051" y="373239"/>
            <a:ext cx="1089025" cy="904875"/>
          </a:xfrm>
          <a:prstGeom prst="rect">
            <a:avLst/>
          </a:prstGeom>
        </p:spPr>
      </p:pic>
    </p:spTree>
    <p:extLst>
      <p:ext uri="{BB962C8B-B14F-4D97-AF65-F5344CB8AC3E}">
        <p14:creationId xmlns:p14="http://schemas.microsoft.com/office/powerpoint/2010/main" val="28941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Noncitizens or Citizen Living Abroad Exemption</a:t>
            </a:r>
            <a:endParaRPr lang="en-US" dirty="0"/>
          </a:p>
        </p:txBody>
      </p:sp>
      <p:sp>
        <p:nvSpPr>
          <p:cNvPr id="136196"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TY2016</a:t>
            </a:r>
          </a:p>
        </p:txBody>
      </p:sp>
      <p:sp>
        <p:nvSpPr>
          <p:cNvPr id="136197"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B5B52F0-429A-4D07-93CA-193CB0E29391}" type="slidenum">
              <a:rPr lang="en-US" altLang="en-US" smtClean="0"/>
              <a:pPr/>
              <a:t>64</a:t>
            </a:fld>
            <a:endParaRPr lang="en-US" altLang="en-US" dirty="0" smtClean="0"/>
          </a:p>
        </p:txBody>
      </p:sp>
      <p:sp>
        <p:nvSpPr>
          <p:cNvPr id="136195" name="Content Placeholder 2"/>
          <p:cNvSpPr>
            <a:spLocks noGrp="1"/>
          </p:cNvSpPr>
          <p:nvPr>
            <p:ph sz="quarter" idx="12"/>
          </p:nvPr>
        </p:nvSpPr>
        <p:spPr/>
        <p:txBody>
          <a:bodyPr>
            <a:normAutofit fontScale="85000" lnSpcReduction="20000"/>
          </a:bodyPr>
          <a:lstStyle/>
          <a:p>
            <a:r>
              <a:rPr lang="en-US" altLang="en-US" dirty="0" smtClean="0"/>
              <a:t>A U.S. citizen or resident who spent at least 330 full days outside of the U.S. during a 12-month period</a:t>
            </a:r>
          </a:p>
          <a:p>
            <a:r>
              <a:rPr lang="en-US" altLang="en-US" dirty="0" smtClean="0"/>
              <a:t>A U.S. citizen who is a bona fide resident of a foreign country or U.S. territory</a:t>
            </a:r>
          </a:p>
          <a:p>
            <a:pPr>
              <a:buFont typeface="Wingdings" panose="05000000000000000000" pitchFamily="2" charset="2"/>
              <a:buChar char="Ø"/>
            </a:pPr>
            <a:r>
              <a:rPr lang="en-US" altLang="en-US" dirty="0" smtClean="0"/>
              <a:t>These two are the same rules needed to qualify to exclude foreign earned income (International certification needed)</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6051" y="373239"/>
            <a:ext cx="1089025" cy="904875"/>
          </a:xfrm>
          <a:prstGeom prst="rect">
            <a:avLst/>
          </a:prstGeo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Noncitizens or Citizen Living Abroad Exemption</a:t>
            </a:r>
            <a:endParaRPr lang="en-US" dirty="0"/>
          </a:p>
        </p:txBody>
      </p:sp>
      <p:sp>
        <p:nvSpPr>
          <p:cNvPr id="138244"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TY2016</a:t>
            </a:r>
          </a:p>
        </p:txBody>
      </p:sp>
      <p:sp>
        <p:nvSpPr>
          <p:cNvPr id="138245"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29632C8-79EC-4672-93CF-7BC63EBCF33D}" type="slidenum">
              <a:rPr lang="en-US" altLang="en-US" smtClean="0"/>
              <a:pPr/>
              <a:t>65</a:t>
            </a:fld>
            <a:endParaRPr lang="en-US" altLang="en-US" dirty="0" smtClean="0"/>
          </a:p>
        </p:txBody>
      </p:sp>
      <p:sp>
        <p:nvSpPr>
          <p:cNvPr id="138243" name="Content Placeholder 2"/>
          <p:cNvSpPr>
            <a:spLocks noGrp="1"/>
          </p:cNvSpPr>
          <p:nvPr>
            <p:ph sz="quarter" idx="12"/>
          </p:nvPr>
        </p:nvSpPr>
        <p:spPr/>
        <p:txBody>
          <a:bodyPr>
            <a:normAutofit/>
          </a:bodyPr>
          <a:lstStyle/>
          <a:p>
            <a:r>
              <a:rPr lang="en-US" altLang="en-US" dirty="0" smtClean="0"/>
              <a:t>A nonresident alien, including </a:t>
            </a:r>
          </a:p>
          <a:p>
            <a:pPr lvl="1"/>
            <a:r>
              <a:rPr lang="en-US" altLang="en-US" dirty="0" smtClean="0"/>
              <a:t>a dual-­status alien in the first year of residency and</a:t>
            </a:r>
          </a:p>
          <a:p>
            <a:pPr lvl="1"/>
            <a:r>
              <a:rPr lang="en-US" altLang="en-US" dirty="0" smtClean="0"/>
              <a:t>a nonresident alien or dual­-status nonresident alien who elects to file a joint return with a spouse</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6051" y="373239"/>
            <a:ext cx="1089025" cy="904875"/>
          </a:xfrm>
          <a:prstGeom prst="rect">
            <a:avLst/>
          </a:prstGeo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Noncitizens or Citizen Living Abroad Exemption</a:t>
            </a:r>
            <a:endParaRPr lang="en-US" dirty="0"/>
          </a:p>
        </p:txBody>
      </p:sp>
      <p:sp>
        <p:nvSpPr>
          <p:cNvPr id="140292"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TY2016</a:t>
            </a:r>
          </a:p>
        </p:txBody>
      </p:sp>
      <p:sp>
        <p:nvSpPr>
          <p:cNvPr id="140293"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D1EAAA8-F12C-47B9-A747-7803177FDB36}" type="slidenum">
              <a:rPr lang="en-US" altLang="en-US" smtClean="0"/>
              <a:pPr/>
              <a:t>66</a:t>
            </a:fld>
            <a:endParaRPr lang="en-US" altLang="en-US" dirty="0" smtClean="0"/>
          </a:p>
        </p:txBody>
      </p:sp>
      <p:sp>
        <p:nvSpPr>
          <p:cNvPr id="140291" name="Content Placeholder 2"/>
          <p:cNvSpPr>
            <a:spLocks noGrp="1"/>
          </p:cNvSpPr>
          <p:nvPr>
            <p:ph sz="quarter" idx="12"/>
          </p:nvPr>
        </p:nvSpPr>
        <p:spPr/>
        <p:txBody>
          <a:bodyPr>
            <a:normAutofit fontScale="92500" lnSpcReduction="20000"/>
          </a:bodyPr>
          <a:lstStyle/>
          <a:p>
            <a:r>
              <a:rPr lang="en-US" altLang="en-US" dirty="0" smtClean="0"/>
              <a:t>ITIN is not the same as unlawfully present</a:t>
            </a:r>
          </a:p>
          <a:p>
            <a:r>
              <a:rPr lang="en-US" altLang="en-US" dirty="0" smtClean="0"/>
              <a:t>SS number is not the same as lawfully present </a:t>
            </a:r>
          </a:p>
          <a:p>
            <a:pPr lvl="1"/>
            <a:r>
              <a:rPr lang="en-US" altLang="en-US" dirty="0" smtClean="0"/>
              <a:t>Example: DACA (dream act) individuals have SS numbers, but are not lawfully present</a:t>
            </a:r>
          </a:p>
          <a:p>
            <a:r>
              <a:rPr lang="en-US" altLang="en-US" dirty="0" smtClean="0"/>
              <a:t>Need to ask status in the interview</a:t>
            </a:r>
          </a:p>
          <a:p>
            <a:endParaRPr lang="en-US" altLang="en-US" dirty="0"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Noncitizens or Citizen Living Abroad Exemption</a:t>
            </a:r>
            <a:endParaRPr lang="en-US" dirty="0"/>
          </a:p>
        </p:txBody>
      </p:sp>
      <p:sp>
        <p:nvSpPr>
          <p:cNvPr id="142340"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TY2016</a:t>
            </a:r>
          </a:p>
        </p:txBody>
      </p:sp>
      <p:sp>
        <p:nvSpPr>
          <p:cNvPr id="142341"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E31DDCA-FA1C-451C-8603-67DD8F6DCB97}" type="slidenum">
              <a:rPr lang="en-US" altLang="en-US" smtClean="0"/>
              <a:pPr/>
              <a:t>67</a:t>
            </a:fld>
            <a:endParaRPr lang="en-US" altLang="en-US" dirty="0" smtClean="0"/>
          </a:p>
        </p:txBody>
      </p:sp>
      <p:sp>
        <p:nvSpPr>
          <p:cNvPr id="142339" name="Content Placeholder 2"/>
          <p:cNvSpPr>
            <a:spLocks noGrp="1"/>
          </p:cNvSpPr>
          <p:nvPr>
            <p:ph sz="quarter" idx="12"/>
          </p:nvPr>
        </p:nvSpPr>
        <p:spPr/>
        <p:txBody>
          <a:bodyPr/>
          <a:lstStyle/>
          <a:p>
            <a:r>
              <a:rPr lang="en-US" altLang="en-US" dirty="0" smtClean="0"/>
              <a:t>Applies per individual </a:t>
            </a:r>
          </a:p>
          <a:p>
            <a:r>
              <a:rPr lang="en-US" altLang="en-US" dirty="0" smtClean="0"/>
              <a:t>Applies to months of such status</a:t>
            </a:r>
          </a:p>
          <a:p>
            <a:endParaRPr lang="en-US" altLang="en-US" dirty="0"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Exemption</a:t>
            </a:r>
            <a:endParaRPr lang="en-US" dirty="0"/>
          </a:p>
        </p:txBody>
      </p:sp>
      <p:sp>
        <p:nvSpPr>
          <p:cNvPr id="144388"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TY2016</a:t>
            </a:r>
          </a:p>
        </p:txBody>
      </p:sp>
      <p:sp>
        <p:nvSpPr>
          <p:cNvPr id="144389"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1D0C809-F64C-4B6F-8D48-FAF943117977}" type="slidenum">
              <a:rPr lang="en-US" altLang="en-US" smtClean="0"/>
              <a:pPr/>
              <a:t>68</a:t>
            </a:fld>
            <a:endParaRPr lang="en-US" altLang="en-US" dirty="0" smtClean="0"/>
          </a:p>
        </p:txBody>
      </p:sp>
      <p:sp>
        <p:nvSpPr>
          <p:cNvPr id="3" name="Content Placeholder 2"/>
          <p:cNvSpPr>
            <a:spLocks noGrp="1"/>
          </p:cNvSpPr>
          <p:nvPr>
            <p:ph sz="quarter" idx="12"/>
          </p:nvPr>
        </p:nvSpPr>
        <p:spPr/>
        <p:txBody>
          <a:bodyPr>
            <a:normAutofit fontScale="92500" lnSpcReduction="10000"/>
          </a:bodyPr>
          <a:lstStyle/>
          <a:p>
            <a:pPr marL="0" indent="0">
              <a:buNone/>
            </a:pPr>
            <a:r>
              <a:rPr lang="en-US" altLang="en-US" dirty="0" smtClean="0">
                <a:solidFill>
                  <a:schemeClr val="accent2">
                    <a:lumMod val="50000"/>
                  </a:schemeClr>
                </a:solidFill>
              </a:rPr>
              <a:t>8. </a:t>
            </a:r>
            <a:r>
              <a:rPr lang="en-US" altLang="en-US" dirty="0" smtClean="0"/>
              <a:t>Pietro lived in the U.S. the whole year but did not get his lawful status until June 15, 2016; his MEC started in July</a:t>
            </a:r>
          </a:p>
          <a:p>
            <a:pPr>
              <a:buFont typeface="Wingdings" panose="05000000000000000000" pitchFamily="2" charset="2"/>
              <a:buChar char="§"/>
            </a:pPr>
            <a:r>
              <a:rPr lang="en-US" altLang="en-US" dirty="0" smtClean="0"/>
              <a:t>Is Pietro eligible for an exemption?</a:t>
            </a:r>
          </a:p>
          <a:p>
            <a:pPr marL="0" indent="0">
              <a:buNone/>
            </a:pPr>
            <a:r>
              <a:rPr lang="en-US" altLang="en-US" dirty="0" smtClean="0">
                <a:solidFill>
                  <a:schemeClr val="accent2">
                    <a:lumMod val="50000"/>
                  </a:schemeClr>
                </a:solidFill>
              </a:rPr>
              <a:t>Answer: </a:t>
            </a:r>
            <a:r>
              <a:rPr lang="en-US" altLang="en-US" dirty="0" smtClean="0"/>
              <a:t>Pietro can claim the unlawfully present exemption for January through June</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381000"/>
            <a:ext cx="568835" cy="9575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Exemption</a:t>
            </a:r>
            <a:endParaRPr lang="en-US" dirty="0"/>
          </a:p>
        </p:txBody>
      </p:sp>
      <p:sp>
        <p:nvSpPr>
          <p:cNvPr id="146436"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TY2016</a:t>
            </a:r>
          </a:p>
        </p:txBody>
      </p:sp>
      <p:sp>
        <p:nvSpPr>
          <p:cNvPr id="146437"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BEA5F69-745E-418B-AD4A-491B78B3E482}" type="slidenum">
              <a:rPr lang="en-US" altLang="en-US" smtClean="0"/>
              <a:pPr/>
              <a:t>69</a:t>
            </a:fld>
            <a:endParaRPr lang="en-US" altLang="en-US" dirty="0" smtClean="0"/>
          </a:p>
        </p:txBody>
      </p:sp>
      <p:sp>
        <p:nvSpPr>
          <p:cNvPr id="3" name="Content Placeholder 2"/>
          <p:cNvSpPr>
            <a:spLocks noGrp="1"/>
          </p:cNvSpPr>
          <p:nvPr>
            <p:ph sz="quarter" idx="12"/>
          </p:nvPr>
        </p:nvSpPr>
        <p:spPr/>
        <p:txBody>
          <a:bodyPr>
            <a:normAutofit fontScale="85000" lnSpcReduction="20000"/>
          </a:bodyPr>
          <a:lstStyle/>
          <a:p>
            <a:pPr marL="0" indent="0">
              <a:buNone/>
            </a:pPr>
            <a:r>
              <a:rPr lang="en-US" altLang="en-US" dirty="0" smtClean="0">
                <a:solidFill>
                  <a:schemeClr val="accent2">
                    <a:lumMod val="50000"/>
                  </a:schemeClr>
                </a:solidFill>
              </a:rPr>
              <a:t>9. </a:t>
            </a:r>
            <a:r>
              <a:rPr lang="en-US" altLang="en-US" dirty="0" smtClean="0"/>
              <a:t>Greta lived in the U.S. the whole year but did not get her lawful status until June 15, 2016; her MEC started in August</a:t>
            </a:r>
          </a:p>
          <a:p>
            <a:pPr>
              <a:buFont typeface="Wingdings" panose="05000000000000000000" pitchFamily="2" charset="2"/>
              <a:buChar char="§"/>
            </a:pPr>
            <a:r>
              <a:rPr lang="en-US" altLang="en-US" dirty="0" smtClean="0"/>
              <a:t>Is Greta eligible for an exemption?</a:t>
            </a:r>
          </a:p>
          <a:p>
            <a:pPr marL="0" indent="0">
              <a:buNone/>
            </a:pPr>
            <a:r>
              <a:rPr lang="en-US" altLang="en-US" dirty="0" smtClean="0">
                <a:solidFill>
                  <a:schemeClr val="accent2">
                    <a:lumMod val="50000"/>
                  </a:schemeClr>
                </a:solidFill>
              </a:rPr>
              <a:t>Answer: </a:t>
            </a:r>
            <a:r>
              <a:rPr lang="en-US" altLang="en-US" dirty="0" smtClean="0"/>
              <a:t>Greta can claim the unlawfully present exemption for January through June and she can claim the short gap exemption for July</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381000"/>
            <a:ext cx="568835" cy="9575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Intake &amp; Interview</a:t>
            </a:r>
            <a:endParaRPr lang="en-US" dirty="0"/>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25605"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D84A6BE-74A3-4FCA-B06E-366489CA0163}" type="slidenum">
              <a:rPr lang="en-US" altLang="en-US" smtClean="0"/>
              <a:pPr/>
              <a:t>7</a:t>
            </a:fld>
            <a:endParaRPr lang="en-US" altLang="en-US" dirty="0" smtClean="0"/>
          </a:p>
        </p:txBody>
      </p:sp>
      <p:sp>
        <p:nvSpPr>
          <p:cNvPr id="3" name="Content Placeholder 2"/>
          <p:cNvSpPr>
            <a:spLocks noGrp="1"/>
          </p:cNvSpPr>
          <p:nvPr>
            <p:ph sz="quarter" idx="12"/>
          </p:nvPr>
        </p:nvSpPr>
        <p:spPr/>
        <p:txBody>
          <a:bodyPr/>
          <a:lstStyle/>
          <a:p>
            <a:r>
              <a:rPr lang="en-US" altLang="en-US" dirty="0" smtClean="0"/>
              <a:t>Make notes of information received from the taxpayer on the Intake form</a:t>
            </a:r>
          </a:p>
          <a:p>
            <a:r>
              <a:rPr lang="en-US" altLang="en-US" dirty="0" smtClean="0"/>
              <a:t>Finish the notes when the return is completed</a:t>
            </a:r>
          </a:p>
          <a:p>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smtClean="0"/>
              <a:t>Health Care Sharing Ministry (“HCSM”) Exemption </a:t>
            </a:r>
            <a:r>
              <a:rPr lang="en-US" altLang="en-US" sz="3100" dirty="0" smtClean="0"/>
              <a:t>Code D</a:t>
            </a:r>
            <a:endParaRPr lang="en-US" altLang="en-US" dirty="0" smtClean="0"/>
          </a:p>
        </p:txBody>
      </p:sp>
      <p:sp>
        <p:nvSpPr>
          <p:cNvPr id="150532"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TY2016</a:t>
            </a:r>
          </a:p>
        </p:txBody>
      </p:sp>
      <p:sp>
        <p:nvSpPr>
          <p:cNvPr id="150533"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EBE1381-3F9F-47AC-A14B-26993079999D}" type="slidenum">
              <a:rPr lang="en-US" altLang="en-US" smtClean="0"/>
              <a:pPr/>
              <a:t>70</a:t>
            </a:fld>
            <a:endParaRPr lang="en-US" altLang="en-US" dirty="0" smtClean="0"/>
          </a:p>
        </p:txBody>
      </p:sp>
      <p:sp>
        <p:nvSpPr>
          <p:cNvPr id="150531" name="Content Placeholder 2"/>
          <p:cNvSpPr>
            <a:spLocks noGrp="1"/>
          </p:cNvSpPr>
          <p:nvPr>
            <p:ph sz="quarter" idx="12"/>
          </p:nvPr>
        </p:nvSpPr>
        <p:spPr/>
        <p:txBody>
          <a:bodyPr>
            <a:normAutofit fontScale="85000" lnSpcReduction="20000"/>
          </a:bodyPr>
          <a:lstStyle/>
          <a:p>
            <a:r>
              <a:rPr lang="en-US" altLang="en-US" dirty="0" smtClean="0"/>
              <a:t>A HCSM is a tax-exempt organization acting as a clearinghouse for those who have medical expenses and those who desire to share those medical expenses </a:t>
            </a:r>
          </a:p>
          <a:p>
            <a:r>
              <a:rPr lang="en-US" altLang="en-US" dirty="0" smtClean="0"/>
              <a:t>Taxpayer will know if they are a ministry member (or can call the ministry)</a:t>
            </a:r>
          </a:p>
          <a:p>
            <a:r>
              <a:rPr lang="en-US" altLang="en-US" dirty="0" smtClean="0"/>
              <a:t>Exemption applies to months of ministry membership</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6051" y="373239"/>
            <a:ext cx="1089025" cy="904875"/>
          </a:xfrm>
          <a:prstGeom prst="rect">
            <a:avLst/>
          </a:prstGeom>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smtClean="0"/>
              <a:t>Federally Recognized Indian </a:t>
            </a:r>
            <a:br>
              <a:rPr lang="en-US" altLang="en-US" dirty="0" smtClean="0"/>
            </a:br>
            <a:r>
              <a:rPr lang="en-US" altLang="en-US" dirty="0" smtClean="0"/>
              <a:t>Tribe Exemption </a:t>
            </a:r>
            <a:r>
              <a:rPr lang="en-US" altLang="en-US" sz="3100" dirty="0" smtClean="0"/>
              <a:t>Code E</a:t>
            </a:r>
            <a:endParaRPr lang="en-US" altLang="en-US" dirty="0" smtClean="0"/>
          </a:p>
        </p:txBody>
      </p:sp>
      <p:sp>
        <p:nvSpPr>
          <p:cNvPr id="152580" name="Footer Placeholder 2"/>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TY2016</a:t>
            </a:r>
          </a:p>
        </p:txBody>
      </p:sp>
      <p:sp>
        <p:nvSpPr>
          <p:cNvPr id="152581" name="Slide Number Placeholder 3"/>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53641D3-26CB-4E2A-8CDB-53F365A55D30}" type="slidenum">
              <a:rPr lang="en-US" altLang="en-US" smtClean="0"/>
              <a:pPr/>
              <a:t>71</a:t>
            </a:fld>
            <a:endParaRPr lang="en-US" altLang="en-US" dirty="0" smtClean="0"/>
          </a:p>
        </p:txBody>
      </p:sp>
      <p:sp>
        <p:nvSpPr>
          <p:cNvPr id="152579" name="Content Placeholder 5"/>
          <p:cNvSpPr>
            <a:spLocks noGrp="1"/>
          </p:cNvSpPr>
          <p:nvPr>
            <p:ph sz="quarter" idx="12"/>
          </p:nvPr>
        </p:nvSpPr>
        <p:spPr/>
        <p:txBody>
          <a:bodyPr>
            <a:normAutofit fontScale="92500" lnSpcReduction="10000"/>
          </a:bodyPr>
          <a:lstStyle/>
          <a:p>
            <a:r>
              <a:rPr lang="en-US" altLang="en-US" dirty="0" smtClean="0"/>
              <a:t>Member of a Federally-recognized Indian tribe, including</a:t>
            </a:r>
          </a:p>
          <a:p>
            <a:pPr lvl="1"/>
            <a:r>
              <a:rPr lang="en-US" altLang="en-US" dirty="0" smtClean="0"/>
              <a:t>Alaska Native Claims Settlement Act (ANCSA) Corporation Shareholder (regional or village)</a:t>
            </a:r>
          </a:p>
          <a:p>
            <a:pPr lvl="1"/>
            <a:r>
              <a:rPr lang="en-US" altLang="en-US" dirty="0" smtClean="0"/>
              <a:t>Otherwise eligible for services through an Indian health care provider or the Indian Health Service</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6051" y="373239"/>
            <a:ext cx="1089025" cy="904875"/>
          </a:xfrm>
          <a:prstGeom prst="rect">
            <a:avLst/>
          </a:prstGeom>
        </p:spPr>
      </p:pic>
    </p:spTree>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Federally Recognized Indian Tribe</a:t>
            </a:r>
            <a:endParaRPr lang="en-US" dirty="0"/>
          </a:p>
        </p:txBody>
      </p:sp>
      <p:sp>
        <p:nvSpPr>
          <p:cNvPr id="154628" name="Footer Placeholder 2"/>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TY2016</a:t>
            </a:r>
          </a:p>
        </p:txBody>
      </p:sp>
      <p:sp>
        <p:nvSpPr>
          <p:cNvPr id="154629" name="Slide Number Placeholder 3"/>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CEA7D6B-E728-4FFF-B31F-3333B8592C68}" type="slidenum">
              <a:rPr lang="en-US" altLang="en-US" smtClean="0"/>
              <a:pPr/>
              <a:t>72</a:t>
            </a:fld>
            <a:endParaRPr lang="en-US" altLang="en-US" dirty="0" smtClean="0"/>
          </a:p>
        </p:txBody>
      </p:sp>
      <p:sp>
        <p:nvSpPr>
          <p:cNvPr id="154627" name="Content Placeholder 5"/>
          <p:cNvSpPr>
            <a:spLocks noGrp="1"/>
          </p:cNvSpPr>
          <p:nvPr>
            <p:ph sz="quarter" idx="12"/>
          </p:nvPr>
        </p:nvSpPr>
        <p:spPr>
          <a:xfrm>
            <a:off x="628650" y="1981200"/>
            <a:ext cx="7869654" cy="4038600"/>
          </a:xfrm>
        </p:spPr>
        <p:txBody>
          <a:bodyPr>
            <a:normAutofit fontScale="92500" lnSpcReduction="20000"/>
          </a:bodyPr>
          <a:lstStyle/>
          <a:p>
            <a:r>
              <a:rPr lang="en-US" altLang="en-US" dirty="0" smtClean="0"/>
              <a:t>Taxpayer will know if they qualify</a:t>
            </a:r>
          </a:p>
          <a:p>
            <a:r>
              <a:rPr lang="en-US" altLang="en-US" dirty="0" smtClean="0"/>
              <a:t>Federally-recognized Indian tribes list at </a:t>
            </a:r>
          </a:p>
          <a:p>
            <a:pPr lvl="1"/>
            <a:r>
              <a:rPr lang="en-US" altLang="en-US" dirty="0" smtClean="0"/>
              <a:t>www.bia.gov/WhoWeAre/BIA/OIS/TribalGovernmentServices/TribalDirectory </a:t>
            </a:r>
          </a:p>
          <a:p>
            <a:r>
              <a:rPr lang="en-US" altLang="en-US" dirty="0" smtClean="0"/>
              <a:t>ANCSA list at </a:t>
            </a:r>
          </a:p>
          <a:p>
            <a:pPr lvl="1"/>
            <a:r>
              <a:rPr lang="en-US" altLang="en-US" dirty="0" smtClean="0"/>
              <a:t>dnr.alaska.gov/mlw/trails/17b/corpindex.cfm</a:t>
            </a:r>
          </a:p>
          <a:p>
            <a:endParaRPr lang="en-US" altLang="en-US" dirty="0" smtClean="0"/>
          </a:p>
        </p:txBody>
      </p:sp>
    </p:spTree>
  </p:cSld>
  <p:clrMapOvr>
    <a:masterClrMapping/>
  </p:clrMapOvr>
  <p:transition spd="slow"/>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smtClean="0"/>
              <a:t>Incarceration Exemption</a:t>
            </a:r>
            <a:br>
              <a:rPr lang="en-US" altLang="en-US" dirty="0" smtClean="0"/>
            </a:br>
            <a:r>
              <a:rPr lang="en-US" altLang="en-US" sz="3100" dirty="0" smtClean="0"/>
              <a:t>Code F</a:t>
            </a:r>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156677"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D451261-B9A1-4B19-92FE-18A677F09854}" type="slidenum">
              <a:rPr lang="en-US" altLang="en-US" smtClean="0"/>
              <a:pPr/>
              <a:t>73</a:t>
            </a:fld>
            <a:endParaRPr lang="en-US" altLang="en-US" dirty="0" smtClean="0"/>
          </a:p>
        </p:txBody>
      </p:sp>
      <p:sp>
        <p:nvSpPr>
          <p:cNvPr id="3" name="Content Placeholder 2"/>
          <p:cNvSpPr>
            <a:spLocks noGrp="1"/>
          </p:cNvSpPr>
          <p:nvPr>
            <p:ph sz="quarter" idx="12"/>
          </p:nvPr>
        </p:nvSpPr>
        <p:spPr>
          <a:xfrm>
            <a:off x="628650" y="2057400"/>
            <a:ext cx="7869654" cy="4114800"/>
          </a:xfrm>
        </p:spPr>
        <p:txBody>
          <a:bodyPr>
            <a:normAutofit fontScale="77500" lnSpcReduction="20000"/>
          </a:bodyPr>
          <a:lstStyle/>
          <a:p>
            <a:r>
              <a:rPr lang="en-US" dirty="0" smtClean="0"/>
              <a:t>Includes being in a jail, prison, or similar penal institution or correctional facility after the disposition of charges</a:t>
            </a:r>
          </a:p>
          <a:p>
            <a:r>
              <a:rPr lang="en-US" dirty="0" smtClean="0"/>
              <a:t>Does not include </a:t>
            </a:r>
          </a:p>
          <a:p>
            <a:pPr lvl="1"/>
            <a:r>
              <a:rPr lang="en-US" dirty="0" smtClean="0"/>
              <a:t>Time in jail pending disposition of charges (being held but not convicted of a crime)</a:t>
            </a:r>
          </a:p>
          <a:p>
            <a:pPr lvl="1"/>
            <a:r>
              <a:rPr lang="en-US" dirty="0" smtClean="0"/>
              <a:t>Time in probation, parole, or home confinement</a:t>
            </a:r>
          </a:p>
          <a:p>
            <a:r>
              <a:rPr lang="en-US" dirty="0" smtClean="0"/>
              <a:t>One day of incarceration satisfies the test for the full month</a:t>
            </a: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6051" y="373239"/>
            <a:ext cx="1089025" cy="904875"/>
          </a:xfrm>
          <a:prstGeom prst="rect">
            <a:avLst/>
          </a:prstGeom>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smtClean="0"/>
              <a:t>Health Coverage Tax Credit Exemption </a:t>
            </a:r>
            <a:r>
              <a:rPr lang="en-US" altLang="en-US" sz="3100" dirty="0" smtClean="0"/>
              <a:t>Code </a:t>
            </a:r>
            <a:r>
              <a:rPr lang="en-US" altLang="en-US" sz="3100" dirty="0"/>
              <a:t>G</a:t>
            </a:r>
            <a:endParaRPr lang="en-US" altLang="en-US" sz="3100" dirty="0" smtClean="0"/>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156677"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D451261-B9A1-4B19-92FE-18A677F09854}" type="slidenum">
              <a:rPr lang="en-US" altLang="en-US" smtClean="0"/>
              <a:pPr/>
              <a:t>74</a:t>
            </a:fld>
            <a:endParaRPr lang="en-US" altLang="en-US" dirty="0" smtClean="0"/>
          </a:p>
        </p:txBody>
      </p:sp>
      <p:sp>
        <p:nvSpPr>
          <p:cNvPr id="3" name="Content Placeholder 2"/>
          <p:cNvSpPr>
            <a:spLocks noGrp="1"/>
          </p:cNvSpPr>
          <p:nvPr>
            <p:ph sz="quarter" idx="12"/>
          </p:nvPr>
        </p:nvSpPr>
        <p:spPr/>
        <p:txBody>
          <a:bodyPr>
            <a:normAutofit fontScale="92500" lnSpcReduction="20000"/>
          </a:bodyPr>
          <a:lstStyle/>
          <a:p>
            <a:r>
              <a:rPr lang="en-US" dirty="0" smtClean="0"/>
              <a:t>Eligible </a:t>
            </a:r>
            <a:r>
              <a:rPr lang="en-US" dirty="0"/>
              <a:t>for the health coverage tax credit </a:t>
            </a:r>
            <a:r>
              <a:rPr lang="en-US" dirty="0" smtClean="0"/>
              <a:t>(HCTC) in </a:t>
            </a:r>
            <a:r>
              <a:rPr lang="en-US" dirty="0"/>
              <a:t>the </a:t>
            </a:r>
            <a:r>
              <a:rPr lang="en-US" dirty="0" smtClean="0"/>
              <a:t>month</a:t>
            </a:r>
          </a:p>
          <a:p>
            <a:pPr lvl="1"/>
            <a:r>
              <a:rPr lang="en-US" dirty="0" smtClean="0"/>
              <a:t>Considered </a:t>
            </a:r>
            <a:r>
              <a:rPr lang="en-US" dirty="0"/>
              <a:t>eligible for the HCTC if </a:t>
            </a:r>
            <a:r>
              <a:rPr lang="en-US" dirty="0" smtClean="0"/>
              <a:t>would </a:t>
            </a:r>
            <a:r>
              <a:rPr lang="en-US" dirty="0"/>
              <a:t>have been eligible had </a:t>
            </a:r>
            <a:r>
              <a:rPr lang="en-US" dirty="0" smtClean="0"/>
              <a:t>person enrolled </a:t>
            </a:r>
            <a:r>
              <a:rPr lang="en-US" dirty="0"/>
              <a:t>in </a:t>
            </a:r>
            <a:r>
              <a:rPr lang="en-US" dirty="0" smtClean="0"/>
              <a:t>HCTC­ qualifying coverage</a:t>
            </a:r>
          </a:p>
          <a:p>
            <a:r>
              <a:rPr lang="en-US" dirty="0" smtClean="0"/>
              <a:t>Available </a:t>
            </a:r>
            <a:r>
              <a:rPr lang="en-US" dirty="0"/>
              <a:t>only for July through December of </a:t>
            </a:r>
            <a:r>
              <a:rPr lang="en-US" dirty="0" smtClean="0"/>
              <a:t>2016</a:t>
            </a:r>
          </a:p>
          <a:p>
            <a:pPr>
              <a:buFont typeface="Wingdings" panose="05000000000000000000" pitchFamily="2" charset="2"/>
              <a:buChar char="Ø"/>
            </a:pPr>
            <a:r>
              <a:rPr lang="en-US" dirty="0" smtClean="0"/>
              <a:t>HCTC is out of scope</a:t>
            </a: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6051" y="373239"/>
            <a:ext cx="1089025" cy="904875"/>
          </a:xfrm>
          <a:prstGeom prst="rect">
            <a:avLst/>
          </a:prstGeom>
        </p:spPr>
      </p:pic>
    </p:spTree>
    <p:extLst>
      <p:ext uri="{BB962C8B-B14F-4D97-AF65-F5344CB8AC3E}">
        <p14:creationId xmlns:p14="http://schemas.microsoft.com/office/powerpoint/2010/main" val="90585793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smtClean="0"/>
              <a:t>Adopted, Born or Died</a:t>
            </a:r>
            <a:br>
              <a:rPr lang="en-US" altLang="en-US" dirty="0" smtClean="0"/>
            </a:br>
            <a:r>
              <a:rPr lang="en-US" altLang="en-US" sz="3100" dirty="0" smtClean="0"/>
              <a:t>Code H</a:t>
            </a:r>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158725"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D417297-4E46-4FF6-9530-E9CEB2EB0760}" type="slidenum">
              <a:rPr lang="en-US" altLang="en-US" smtClean="0"/>
              <a:pPr/>
              <a:t>75</a:t>
            </a:fld>
            <a:endParaRPr lang="en-US" altLang="en-US" dirty="0" smtClean="0"/>
          </a:p>
        </p:txBody>
      </p:sp>
      <p:sp>
        <p:nvSpPr>
          <p:cNvPr id="158723" name="Content Placeholder 2"/>
          <p:cNvSpPr>
            <a:spLocks noGrp="1"/>
          </p:cNvSpPr>
          <p:nvPr>
            <p:ph sz="quarter" idx="12"/>
          </p:nvPr>
        </p:nvSpPr>
        <p:spPr>
          <a:xfrm>
            <a:off x="628650" y="2133600"/>
            <a:ext cx="7869654" cy="4114800"/>
          </a:xfrm>
        </p:spPr>
        <p:txBody>
          <a:bodyPr>
            <a:normAutofit/>
          </a:bodyPr>
          <a:lstStyle/>
          <a:p>
            <a:r>
              <a:rPr lang="en-US" altLang="en-US" dirty="0" smtClean="0"/>
              <a:t>Count full months lived or after the month of adoption</a:t>
            </a:r>
          </a:p>
          <a:p>
            <a:r>
              <a:rPr lang="en-US" altLang="en-US" dirty="0" smtClean="0"/>
              <a:t>If need to file 8965 to claim another exemption, list this exemption for a member adopted, born or who died during the year</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6051" y="373239"/>
            <a:ext cx="1089025" cy="904875"/>
          </a:xfrm>
          <a:prstGeom prst="rect">
            <a:avLst/>
          </a:prstGeom>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Affordability </a:t>
            </a:r>
            <a:br>
              <a:rPr lang="en-US" dirty="0" smtClean="0"/>
            </a:br>
            <a:r>
              <a:rPr lang="en-US" dirty="0" smtClean="0"/>
              <a:t>Exemptions</a:t>
            </a:r>
            <a:endParaRPr lang="en-US" dirty="0"/>
          </a:p>
        </p:txBody>
      </p:sp>
      <p:sp>
        <p:nvSpPr>
          <p:cNvPr id="160772"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TY2016</a:t>
            </a:r>
          </a:p>
        </p:txBody>
      </p:sp>
      <p:sp>
        <p:nvSpPr>
          <p:cNvPr id="160773"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0318553-A608-4022-92E4-880B8FA96462}" type="slidenum">
              <a:rPr lang="en-US" altLang="en-US" smtClean="0"/>
              <a:pPr/>
              <a:t>76</a:t>
            </a:fld>
            <a:endParaRPr lang="en-US" altLang="en-US" dirty="0" smtClean="0"/>
          </a:p>
        </p:txBody>
      </p:sp>
      <p:sp>
        <p:nvSpPr>
          <p:cNvPr id="3" name="Content Placeholder 2"/>
          <p:cNvSpPr>
            <a:spLocks noGrp="1"/>
          </p:cNvSpPr>
          <p:nvPr>
            <p:ph sz="quarter" idx="12"/>
          </p:nvPr>
        </p:nvSpPr>
        <p:spPr/>
        <p:txBody>
          <a:bodyPr>
            <a:normAutofit fontScale="85000" lnSpcReduction="10000"/>
          </a:bodyPr>
          <a:lstStyle/>
          <a:p>
            <a:r>
              <a:rPr lang="en-US" altLang="en-US" dirty="0" smtClean="0"/>
              <a:t>Two affordability exemption categories:</a:t>
            </a:r>
          </a:p>
          <a:p>
            <a:pPr lvl="1"/>
            <a:r>
              <a:rPr lang="en-US" altLang="en-US" dirty="0" smtClean="0"/>
              <a:t>There is an offer of employer coverage</a:t>
            </a:r>
          </a:p>
          <a:p>
            <a:pPr lvl="1"/>
            <a:r>
              <a:rPr lang="en-US" altLang="en-US" dirty="0" smtClean="0"/>
              <a:t>There is no offer of employer coverage</a:t>
            </a:r>
          </a:p>
          <a:p>
            <a:r>
              <a:rPr lang="en-US" altLang="en-US" dirty="0" smtClean="0"/>
              <a:t>Both test the applicable cost against the “affordability threshold”</a:t>
            </a:r>
          </a:p>
          <a:p>
            <a:r>
              <a:rPr lang="en-US" altLang="en-US" dirty="0" smtClean="0"/>
              <a:t>If coverage is unaffordable, the exemption applies</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6051" y="373239"/>
            <a:ext cx="1089025" cy="904875"/>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6586" y="363537"/>
            <a:ext cx="859465" cy="8594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smtClean="0"/>
              <a:t>Affordability Exemptions:</a:t>
            </a:r>
            <a:br>
              <a:rPr lang="en-US" altLang="en-US" dirty="0" smtClean="0"/>
            </a:br>
            <a:r>
              <a:rPr lang="en-US" altLang="en-US" dirty="0" smtClean="0"/>
              <a:t>“Affordability Threshold”</a:t>
            </a:r>
          </a:p>
        </p:txBody>
      </p:sp>
      <p:sp>
        <p:nvSpPr>
          <p:cNvPr id="162820"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TY2016</a:t>
            </a:r>
          </a:p>
        </p:txBody>
      </p:sp>
      <p:sp>
        <p:nvSpPr>
          <p:cNvPr id="162821"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96F6A79-4115-425A-B15C-A12078D5A3FB}" type="slidenum">
              <a:rPr lang="en-US" altLang="en-US" smtClean="0"/>
              <a:pPr/>
              <a:t>77</a:t>
            </a:fld>
            <a:endParaRPr lang="en-US" altLang="en-US" dirty="0" smtClean="0"/>
          </a:p>
        </p:txBody>
      </p:sp>
      <p:sp>
        <p:nvSpPr>
          <p:cNvPr id="3" name="Content Placeholder 2"/>
          <p:cNvSpPr>
            <a:spLocks noGrp="1"/>
          </p:cNvSpPr>
          <p:nvPr>
            <p:ph sz="quarter" idx="12"/>
          </p:nvPr>
        </p:nvSpPr>
        <p:spPr>
          <a:xfrm>
            <a:off x="628650" y="1905000"/>
            <a:ext cx="7869654" cy="4114800"/>
          </a:xfrm>
        </p:spPr>
        <p:txBody>
          <a:bodyPr>
            <a:normAutofit fontScale="77500" lnSpcReduction="20000"/>
          </a:bodyPr>
          <a:lstStyle/>
          <a:p>
            <a:r>
              <a:rPr lang="en-US" altLang="en-US" dirty="0" smtClean="0"/>
              <a:t>Taxpayer’s household income plus pre-tax medical, including</a:t>
            </a:r>
          </a:p>
          <a:p>
            <a:pPr lvl="1"/>
            <a:r>
              <a:rPr lang="en-US" altLang="en-US" dirty="0" smtClean="0"/>
              <a:t>MAGI of claimed dependents who must file a return based on gross income</a:t>
            </a:r>
          </a:p>
          <a:p>
            <a:pPr lvl="1"/>
            <a:endParaRPr lang="en-US" altLang="en-US" dirty="0" smtClean="0"/>
          </a:p>
          <a:p>
            <a:endParaRPr lang="en-US" altLang="en-US" dirty="0" smtClean="0"/>
          </a:p>
          <a:p>
            <a:endParaRPr lang="en-US" altLang="en-US" dirty="0" smtClean="0"/>
          </a:p>
          <a:p>
            <a:endParaRPr lang="en-US" altLang="en-US" dirty="0" smtClean="0"/>
          </a:p>
          <a:p>
            <a:r>
              <a:rPr lang="en-US" altLang="en-US" dirty="0" smtClean="0"/>
              <a:t>Multiplied by 8.13% for 2016</a:t>
            </a:r>
          </a:p>
        </p:txBody>
      </p:sp>
      <p:grpSp>
        <p:nvGrpSpPr>
          <p:cNvPr id="73" name="Group 72"/>
          <p:cNvGrpSpPr>
            <a:grpSpLocks/>
          </p:cNvGrpSpPr>
          <p:nvPr/>
        </p:nvGrpSpPr>
        <p:grpSpPr bwMode="auto">
          <a:xfrm>
            <a:off x="1025524" y="3581400"/>
            <a:ext cx="7508876" cy="1600200"/>
            <a:chOff x="25870" y="-88904"/>
            <a:chExt cx="5562130" cy="1060452"/>
          </a:xfrm>
        </p:grpSpPr>
        <p:sp>
          <p:nvSpPr>
            <p:cNvPr id="78" name="Rectangle 77"/>
            <p:cNvSpPr/>
            <p:nvPr/>
          </p:nvSpPr>
          <p:spPr>
            <a:xfrm>
              <a:off x="4205441" y="316281"/>
              <a:ext cx="217546" cy="142775"/>
            </a:xfrm>
            <a:prstGeom prst="rect">
              <a:avLst/>
            </a:prstGeom>
            <a:ln>
              <a:noFill/>
            </a:ln>
          </p:spPr>
          <p:style>
            <a:lnRef idx="2">
              <a:schemeClr val="accent6"/>
            </a:lnRef>
            <a:fillRef idx="1">
              <a:schemeClr val="lt1"/>
            </a:fillRef>
            <a:effectRef idx="0">
              <a:schemeClr val="accent6"/>
            </a:effectRef>
            <a:fontRef idx="minor">
              <a:schemeClr val="dk1"/>
            </a:fontRef>
          </p:style>
          <p:txBody>
            <a:bodyPr lIns="0" tIns="0"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1400" b="1" dirty="0" smtClean="0">
                  <a:solidFill>
                    <a:schemeClr val="accent2">
                      <a:lumMod val="50000"/>
                    </a:schemeClr>
                  </a:solidFill>
                  <a:latin typeface="Arial" panose="020B0604020202020204" pitchFamily="34" charset="0"/>
                  <a:ea typeface="PMingLiU" panose="02020500000000000000" pitchFamily="18" charset="-120"/>
                </a:rPr>
                <a:t>+</a:t>
              </a:r>
              <a:endParaRPr lang="en-US" altLang="en-US" sz="1400" b="1" dirty="0" smtClean="0">
                <a:solidFill>
                  <a:schemeClr val="accent2">
                    <a:lumMod val="50000"/>
                  </a:schemeClr>
                </a:solidFill>
                <a:ea typeface="PMingLiU" panose="02020500000000000000" pitchFamily="18" charset="-120"/>
              </a:endParaRPr>
            </a:p>
          </p:txBody>
        </p:sp>
        <p:grpSp>
          <p:nvGrpSpPr>
            <p:cNvPr id="162825" name="Group 73"/>
            <p:cNvGrpSpPr>
              <a:grpSpLocks/>
            </p:cNvGrpSpPr>
            <p:nvPr/>
          </p:nvGrpSpPr>
          <p:grpSpPr bwMode="auto">
            <a:xfrm>
              <a:off x="25870" y="-76280"/>
              <a:ext cx="1168870" cy="1041515"/>
              <a:chOff x="20757" y="-85629"/>
              <a:chExt cx="937862" cy="1058806"/>
            </a:xfrm>
          </p:grpSpPr>
          <p:sp>
            <p:nvSpPr>
              <p:cNvPr id="87" name="Rounded Rectangle 86"/>
              <p:cNvSpPr/>
              <p:nvPr/>
            </p:nvSpPr>
            <p:spPr>
              <a:xfrm>
                <a:off x="20757" y="-85629"/>
                <a:ext cx="937862" cy="808543"/>
              </a:xfrm>
              <a:prstGeom prst="roundRect">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1600" b="1" dirty="0" smtClean="0">
                    <a:solidFill>
                      <a:srgbClr val="000000"/>
                    </a:solidFill>
                    <a:ea typeface="PMingLiU" panose="02020500000000000000" pitchFamily="18" charset="-120"/>
                    <a:cs typeface="Arial" panose="020B0604020202020204" pitchFamily="34" charset="0"/>
                  </a:rPr>
                  <a:t>Adjusted Gross Income </a:t>
                </a:r>
                <a:endParaRPr lang="en-US" altLang="en-US" sz="1600" b="1" dirty="0" smtClean="0">
                  <a:solidFill>
                    <a:srgbClr val="FFFFFF"/>
                  </a:solidFill>
                  <a:ea typeface="PMingLiU" panose="02020500000000000000" pitchFamily="18" charset="-120"/>
                  <a:cs typeface="Arial" panose="020B0604020202020204" pitchFamily="34" charset="0"/>
                </a:endParaRPr>
              </a:p>
              <a:p>
                <a:pPr algn="ctr" eaLnBrk="1" hangingPunct="1">
                  <a:defRPr/>
                </a:pPr>
                <a:r>
                  <a:rPr lang="en-US" altLang="en-US" sz="1600" b="1" dirty="0" smtClean="0">
                    <a:solidFill>
                      <a:srgbClr val="000000"/>
                    </a:solidFill>
                    <a:ea typeface="PMingLiU" panose="02020500000000000000" pitchFamily="18" charset="-120"/>
                    <a:cs typeface="Arial" panose="020B0604020202020204" pitchFamily="34" charset="0"/>
                  </a:rPr>
                  <a:t>(AGI)</a:t>
                </a:r>
                <a:endParaRPr lang="en-US" altLang="en-US" sz="1600" b="1" dirty="0" smtClean="0">
                  <a:solidFill>
                    <a:srgbClr val="FFFFFF"/>
                  </a:solidFill>
                  <a:ea typeface="PMingLiU" panose="02020500000000000000" pitchFamily="18" charset="-120"/>
                  <a:cs typeface="Arial" panose="020B0604020202020204" pitchFamily="34" charset="0"/>
                </a:endParaRPr>
              </a:p>
            </p:txBody>
          </p:sp>
          <p:sp>
            <p:nvSpPr>
              <p:cNvPr id="88" name="Rounded Rectangle 87"/>
              <p:cNvSpPr/>
              <p:nvPr/>
            </p:nvSpPr>
            <p:spPr>
              <a:xfrm>
                <a:off x="34608" y="731470"/>
                <a:ext cx="923709" cy="241707"/>
              </a:xfrm>
              <a:prstGeom prst="roundRect">
                <a:avLst/>
              </a:prstGeom>
              <a:ln>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lIns="9144" tIns="9144" rIns="9144" bIns="9144"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1400" b="1" i="1" dirty="0" smtClean="0">
                    <a:solidFill>
                      <a:srgbClr val="000000"/>
                    </a:solidFill>
                    <a:ea typeface="PMingLiU" panose="02020500000000000000" pitchFamily="18" charset="-120"/>
                  </a:rPr>
                  <a:t>Form 1040, Line 37</a:t>
                </a:r>
                <a:endParaRPr lang="en-US" altLang="en-US" sz="1400" b="1" dirty="0" smtClean="0">
                  <a:solidFill>
                    <a:srgbClr val="000000"/>
                  </a:solidFill>
                  <a:ea typeface="PMingLiU" panose="02020500000000000000" pitchFamily="18" charset="-120"/>
                </a:endParaRPr>
              </a:p>
            </p:txBody>
          </p:sp>
        </p:grpSp>
        <p:grpSp>
          <p:nvGrpSpPr>
            <p:cNvPr id="162826" name="Group 74"/>
            <p:cNvGrpSpPr>
              <a:grpSpLocks/>
            </p:cNvGrpSpPr>
            <p:nvPr/>
          </p:nvGrpSpPr>
          <p:grpSpPr bwMode="auto">
            <a:xfrm>
              <a:off x="1433455" y="-88904"/>
              <a:ext cx="1185334" cy="1060452"/>
              <a:chOff x="-162572" y="-98498"/>
              <a:chExt cx="951357" cy="1078437"/>
            </a:xfrm>
          </p:grpSpPr>
          <p:sp>
            <p:nvSpPr>
              <p:cNvPr id="85" name="Rounded Rectangle 84"/>
              <p:cNvSpPr/>
              <p:nvPr/>
            </p:nvSpPr>
            <p:spPr>
              <a:xfrm>
                <a:off x="-162572" y="-98498"/>
                <a:ext cx="951357" cy="820597"/>
              </a:xfrm>
              <a:prstGeom prst="roundRect">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1600" b="1" dirty="0" smtClean="0">
                    <a:solidFill>
                      <a:srgbClr val="000000"/>
                    </a:solidFill>
                    <a:ea typeface="PMingLiU" panose="02020500000000000000" pitchFamily="18" charset="-120"/>
                    <a:cs typeface="Arial" panose="020B0604020202020204" pitchFamily="34" charset="0"/>
                  </a:rPr>
                  <a:t>Tax-Exempt Interest</a:t>
                </a:r>
                <a:endParaRPr lang="en-US" altLang="en-US" sz="1600" b="1" dirty="0" smtClean="0">
                  <a:solidFill>
                    <a:srgbClr val="FFFFFF"/>
                  </a:solidFill>
                  <a:ea typeface="PMingLiU" panose="02020500000000000000" pitchFamily="18" charset="-120"/>
                  <a:cs typeface="Arial" panose="020B0604020202020204" pitchFamily="34" charset="0"/>
                </a:endParaRPr>
              </a:p>
            </p:txBody>
          </p:sp>
          <p:sp>
            <p:nvSpPr>
              <p:cNvPr id="86" name="Rounded Rectangle 85"/>
              <p:cNvSpPr/>
              <p:nvPr/>
            </p:nvSpPr>
            <p:spPr>
              <a:xfrm>
                <a:off x="-149702" y="739217"/>
                <a:ext cx="934369" cy="240722"/>
              </a:xfrm>
              <a:prstGeom prst="roundRect">
                <a:avLst/>
              </a:prstGeom>
              <a:ln>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lIns="9144" tIns="9144" rIns="9144" bIns="9144"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1400" b="1" i="1" dirty="0" smtClean="0">
                    <a:solidFill>
                      <a:srgbClr val="000000"/>
                    </a:solidFill>
                    <a:ea typeface="PMingLiU" panose="02020500000000000000" pitchFamily="18" charset="-120"/>
                  </a:rPr>
                  <a:t>Form 1040, Line 8b</a:t>
                </a:r>
                <a:endParaRPr lang="en-US" altLang="en-US" sz="1400" b="1" dirty="0" smtClean="0">
                  <a:solidFill>
                    <a:srgbClr val="000000"/>
                  </a:solidFill>
                  <a:ea typeface="PMingLiU" panose="02020500000000000000" pitchFamily="18" charset="-120"/>
                </a:endParaRPr>
              </a:p>
            </p:txBody>
          </p:sp>
        </p:grpSp>
        <p:grpSp>
          <p:nvGrpSpPr>
            <p:cNvPr id="162827" name="Group 75"/>
            <p:cNvGrpSpPr>
              <a:grpSpLocks/>
            </p:cNvGrpSpPr>
            <p:nvPr/>
          </p:nvGrpSpPr>
          <p:grpSpPr bwMode="auto">
            <a:xfrm>
              <a:off x="2857923" y="-76280"/>
              <a:ext cx="1324845" cy="1046776"/>
              <a:chOff x="-329112" y="-85631"/>
              <a:chExt cx="1063281" cy="1064184"/>
            </a:xfrm>
          </p:grpSpPr>
          <p:sp>
            <p:nvSpPr>
              <p:cNvPr id="83" name="Rounded Rectangle 82"/>
              <p:cNvSpPr/>
              <p:nvPr/>
            </p:nvSpPr>
            <p:spPr>
              <a:xfrm>
                <a:off x="-323789" y="-85631"/>
                <a:ext cx="1057958" cy="807496"/>
              </a:xfrm>
              <a:prstGeom prst="roundRect">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1600" b="1" dirty="0" smtClean="0">
                    <a:solidFill>
                      <a:srgbClr val="000000"/>
                    </a:solidFill>
                    <a:ea typeface="PMingLiU" panose="02020500000000000000" pitchFamily="18" charset="-120"/>
                    <a:cs typeface="Arial" panose="020B0604020202020204" pitchFamily="34" charset="0"/>
                  </a:rPr>
                  <a:t>Excluded Foreign Income</a:t>
                </a:r>
                <a:endParaRPr lang="en-US" altLang="en-US" sz="1600" b="1" dirty="0" smtClean="0">
                  <a:solidFill>
                    <a:srgbClr val="FFFFFF"/>
                  </a:solidFill>
                  <a:ea typeface="PMingLiU" panose="02020500000000000000" pitchFamily="18" charset="-120"/>
                  <a:cs typeface="Arial" panose="020B0604020202020204" pitchFamily="34" charset="0"/>
                </a:endParaRPr>
              </a:p>
            </p:txBody>
          </p:sp>
          <p:sp>
            <p:nvSpPr>
              <p:cNvPr id="84" name="Rounded Rectangle 83"/>
              <p:cNvSpPr/>
              <p:nvPr/>
            </p:nvSpPr>
            <p:spPr>
              <a:xfrm>
                <a:off x="-329112" y="722935"/>
                <a:ext cx="1062677" cy="255618"/>
              </a:xfrm>
              <a:prstGeom prst="roundRect">
                <a:avLst/>
              </a:prstGeom>
              <a:ln>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lIns="9144" tIns="9144" rIns="9144" bIns="9144"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1400" b="1" i="1" dirty="0" smtClean="0">
                    <a:solidFill>
                      <a:srgbClr val="000000"/>
                    </a:solidFill>
                    <a:ea typeface="PMingLiU" panose="02020500000000000000" pitchFamily="18" charset="-120"/>
                  </a:rPr>
                  <a:t>Form 2555 or 2555-EZ </a:t>
                </a:r>
                <a:endParaRPr lang="en-US" altLang="en-US" sz="1400" b="1" dirty="0" smtClean="0">
                  <a:solidFill>
                    <a:srgbClr val="000000"/>
                  </a:solidFill>
                  <a:ea typeface="PMingLiU" panose="02020500000000000000" pitchFamily="18" charset="-120"/>
                </a:endParaRPr>
              </a:p>
            </p:txBody>
          </p:sp>
        </p:grpSp>
        <p:grpSp>
          <p:nvGrpSpPr>
            <p:cNvPr id="162828" name="Group 76"/>
            <p:cNvGrpSpPr>
              <a:grpSpLocks/>
            </p:cNvGrpSpPr>
            <p:nvPr/>
          </p:nvGrpSpPr>
          <p:grpSpPr bwMode="auto">
            <a:xfrm>
              <a:off x="4420692" y="-88900"/>
              <a:ext cx="1167308" cy="1053468"/>
              <a:chOff x="-562367" y="-90378"/>
              <a:chExt cx="937012" cy="1070989"/>
            </a:xfrm>
          </p:grpSpPr>
          <p:sp>
            <p:nvSpPr>
              <p:cNvPr id="81" name="Rounded Rectangle 80"/>
              <p:cNvSpPr/>
              <p:nvPr/>
            </p:nvSpPr>
            <p:spPr>
              <a:xfrm>
                <a:off x="-562677" y="-90382"/>
                <a:ext cx="937322" cy="812845"/>
              </a:xfrm>
              <a:prstGeom prst="roundRect">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1600" b="1" dirty="0" smtClean="0">
                    <a:solidFill>
                      <a:srgbClr val="000000"/>
                    </a:solidFill>
                    <a:ea typeface="PMingLiU" panose="02020500000000000000" pitchFamily="18" charset="-120"/>
                    <a:cs typeface="Arial" panose="020B0604020202020204" pitchFamily="34" charset="0"/>
                  </a:rPr>
                  <a:t>Pre-tax medical, if any</a:t>
                </a:r>
                <a:endParaRPr lang="en-US" altLang="en-US" sz="1600" b="1" dirty="0" smtClean="0">
                  <a:solidFill>
                    <a:srgbClr val="FFFFFF"/>
                  </a:solidFill>
                  <a:ea typeface="PMingLiU" panose="02020500000000000000" pitchFamily="18" charset="-120"/>
                  <a:cs typeface="Arial" panose="020B0604020202020204" pitchFamily="34" charset="0"/>
                </a:endParaRPr>
              </a:p>
            </p:txBody>
          </p:sp>
          <p:sp>
            <p:nvSpPr>
              <p:cNvPr id="82" name="Rounded Rectangle 81"/>
              <p:cNvSpPr/>
              <p:nvPr/>
            </p:nvSpPr>
            <p:spPr>
              <a:xfrm>
                <a:off x="-549462" y="722463"/>
                <a:ext cx="919387" cy="257758"/>
              </a:xfrm>
              <a:prstGeom prst="roundRect">
                <a:avLst/>
              </a:prstGeom>
              <a:ln>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lIns="9144" tIns="9144" rIns="9144" bIns="9144"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1400" b="1" i="1" dirty="0" smtClean="0">
                    <a:solidFill>
                      <a:srgbClr val="000000"/>
                    </a:solidFill>
                    <a:ea typeface="PMingLiU" panose="02020500000000000000" pitchFamily="18" charset="-120"/>
                  </a:rPr>
                  <a:t>Paycheck Stub</a:t>
                </a:r>
                <a:endParaRPr lang="en-US" altLang="en-US" sz="1400" b="1" dirty="0" smtClean="0">
                  <a:solidFill>
                    <a:srgbClr val="000000"/>
                  </a:solidFill>
                  <a:ea typeface="PMingLiU" panose="02020500000000000000" pitchFamily="18" charset="-120"/>
                </a:endParaRPr>
              </a:p>
            </p:txBody>
          </p:sp>
        </p:grpSp>
        <p:sp>
          <p:nvSpPr>
            <p:cNvPr id="79" name="Rectangle 78"/>
            <p:cNvSpPr/>
            <p:nvPr/>
          </p:nvSpPr>
          <p:spPr>
            <a:xfrm>
              <a:off x="2630876" y="254060"/>
              <a:ext cx="217547" cy="267217"/>
            </a:xfrm>
            <a:prstGeom prst="rect">
              <a:avLst/>
            </a:prstGeom>
            <a:ln>
              <a:noFill/>
            </a:ln>
          </p:spPr>
          <p:style>
            <a:lnRef idx="2">
              <a:schemeClr val="accent6"/>
            </a:lnRef>
            <a:fillRef idx="1">
              <a:schemeClr val="lt1"/>
            </a:fillRef>
            <a:effectRef idx="0">
              <a:schemeClr val="accent6"/>
            </a:effectRef>
            <a:fontRef idx="minor">
              <a:schemeClr val="dk1"/>
            </a:fontRef>
          </p:style>
          <p:txBody>
            <a:bodyPr lIns="9144" tIns="9144" rIns="9144" bIns="9144"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1400" b="1" dirty="0" smtClean="0">
                  <a:solidFill>
                    <a:schemeClr val="accent2">
                      <a:lumMod val="50000"/>
                    </a:schemeClr>
                  </a:solidFill>
                  <a:latin typeface="Arial" panose="020B0604020202020204" pitchFamily="34" charset="0"/>
                  <a:ea typeface="PMingLiU" panose="02020500000000000000" pitchFamily="18" charset="-120"/>
                </a:rPr>
                <a:t>+</a:t>
              </a:r>
              <a:endParaRPr lang="en-US" altLang="en-US" sz="1400" b="1" dirty="0" smtClean="0">
                <a:solidFill>
                  <a:schemeClr val="accent2">
                    <a:lumMod val="50000"/>
                  </a:schemeClr>
                </a:solidFill>
                <a:ea typeface="PMingLiU" panose="02020500000000000000" pitchFamily="18" charset="-120"/>
              </a:endParaRPr>
            </a:p>
          </p:txBody>
        </p:sp>
        <p:sp>
          <p:nvSpPr>
            <p:cNvPr id="80" name="Rectangle 79"/>
            <p:cNvSpPr/>
            <p:nvPr/>
          </p:nvSpPr>
          <p:spPr>
            <a:xfrm>
              <a:off x="1216237" y="246696"/>
              <a:ext cx="203435" cy="280893"/>
            </a:xfrm>
            <a:prstGeom prst="rect">
              <a:avLst/>
            </a:prstGeom>
            <a:ln>
              <a:noFill/>
            </a:ln>
          </p:spPr>
          <p:style>
            <a:lnRef idx="2">
              <a:schemeClr val="accent6"/>
            </a:lnRef>
            <a:fillRef idx="1">
              <a:schemeClr val="lt1"/>
            </a:fillRef>
            <a:effectRef idx="0">
              <a:schemeClr val="accent6"/>
            </a:effectRef>
            <a:fontRef idx="minor">
              <a:schemeClr val="dk1"/>
            </a:fontRef>
          </p:style>
          <p:txBody>
            <a:bodyPr lIns="9144" tIns="9144" rIns="9144" bIns="9144"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1400" b="1" dirty="0" smtClean="0">
                  <a:solidFill>
                    <a:schemeClr val="accent2">
                      <a:lumMod val="50000"/>
                    </a:schemeClr>
                  </a:solidFill>
                  <a:latin typeface="Arial" panose="020B0604020202020204" pitchFamily="34" charset="0"/>
                  <a:ea typeface="PMingLiU" panose="02020500000000000000" pitchFamily="18" charset="-120"/>
                </a:rPr>
                <a:t>+</a:t>
              </a:r>
              <a:endParaRPr lang="en-US" altLang="en-US" sz="1400" b="1" dirty="0" smtClean="0">
                <a:solidFill>
                  <a:schemeClr val="accent2">
                    <a:lumMod val="50000"/>
                  </a:schemeClr>
                </a:solidFill>
                <a:ea typeface="PMingLiU" panose="02020500000000000000" pitchFamily="18" charset="-120"/>
              </a:endParaRPr>
            </a:p>
          </p:txBody>
        </p:sp>
      </p:grp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6051" y="373239"/>
            <a:ext cx="1089025" cy="90487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6586" y="363537"/>
            <a:ext cx="859465" cy="8594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Affordability Exemptions</a:t>
            </a:r>
            <a:endParaRPr lang="en-US" dirty="0"/>
          </a:p>
        </p:txBody>
      </p:sp>
      <p:sp>
        <p:nvSpPr>
          <p:cNvPr id="164868"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TY2016</a:t>
            </a:r>
          </a:p>
        </p:txBody>
      </p:sp>
      <p:sp>
        <p:nvSpPr>
          <p:cNvPr id="164869"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9C2C0F7-2E7D-4CD2-86B2-3BEE046839AC}" type="slidenum">
              <a:rPr lang="en-US" altLang="en-US" smtClean="0"/>
              <a:pPr/>
              <a:t>78</a:t>
            </a:fld>
            <a:endParaRPr lang="en-US" altLang="en-US" dirty="0" smtClean="0"/>
          </a:p>
        </p:txBody>
      </p:sp>
      <p:sp>
        <p:nvSpPr>
          <p:cNvPr id="164867" name="Content Placeholder 2"/>
          <p:cNvSpPr>
            <a:spLocks noGrp="1"/>
          </p:cNvSpPr>
          <p:nvPr>
            <p:ph sz="quarter" idx="12"/>
          </p:nvPr>
        </p:nvSpPr>
        <p:spPr/>
        <p:txBody>
          <a:bodyPr>
            <a:normAutofit fontScale="92500" lnSpcReduction="20000"/>
          </a:bodyPr>
          <a:lstStyle/>
          <a:p>
            <a:r>
              <a:rPr lang="en-US" altLang="en-US" dirty="0" smtClean="0"/>
              <a:t>Hint: be consistent – use annualized amounts for the affordability exemption</a:t>
            </a:r>
          </a:p>
          <a:p>
            <a:pPr lvl="1"/>
            <a:r>
              <a:rPr lang="en-US" altLang="en-US" dirty="0" smtClean="0"/>
              <a:t>E.g. Cost of coverage would be $2,500 for 5 months Jan – May: annualized cost to compare is $2,500 ÷ 5 × 12 = $6,000</a:t>
            </a:r>
          </a:p>
          <a:p>
            <a:r>
              <a:rPr lang="en-US" altLang="en-US" dirty="0" smtClean="0"/>
              <a:t>For each month, compare to the annual affordability threshold</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9908" y="363537"/>
            <a:ext cx="859465" cy="859465"/>
          </a:xfrm>
          <a:prstGeom prst="rect">
            <a:avLst/>
          </a:prstGeom>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smtClean="0"/>
              <a:t>Affordability Exemption:</a:t>
            </a:r>
            <a:br>
              <a:rPr lang="en-US" altLang="en-US" dirty="0" smtClean="0"/>
            </a:br>
            <a:r>
              <a:rPr lang="en-US" altLang="en-US" dirty="0" smtClean="0"/>
              <a:t>Employer Self-Only Offer </a:t>
            </a:r>
            <a:r>
              <a:rPr lang="en-US" altLang="en-US" sz="3100" dirty="0" smtClean="0"/>
              <a:t>Code A</a:t>
            </a:r>
            <a:endParaRPr lang="en-US" altLang="en-US" dirty="0" smtClean="0"/>
          </a:p>
        </p:txBody>
      </p:sp>
      <p:sp>
        <p:nvSpPr>
          <p:cNvPr id="166916"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TY2016</a:t>
            </a:r>
          </a:p>
        </p:txBody>
      </p:sp>
      <p:sp>
        <p:nvSpPr>
          <p:cNvPr id="166917"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FE86A65-98E4-4DA4-8086-D1D31552C4D7}" type="slidenum">
              <a:rPr lang="en-US" altLang="en-US" smtClean="0"/>
              <a:pPr/>
              <a:t>79</a:t>
            </a:fld>
            <a:endParaRPr lang="en-US" altLang="en-US" dirty="0" smtClean="0"/>
          </a:p>
        </p:txBody>
      </p:sp>
      <p:sp>
        <p:nvSpPr>
          <p:cNvPr id="3" name="Content Placeholder 2"/>
          <p:cNvSpPr>
            <a:spLocks noGrp="1"/>
          </p:cNvSpPr>
          <p:nvPr>
            <p:ph sz="quarter" idx="12"/>
          </p:nvPr>
        </p:nvSpPr>
        <p:spPr>
          <a:xfrm>
            <a:off x="628650" y="1981200"/>
            <a:ext cx="7869654" cy="4419600"/>
          </a:xfrm>
        </p:spPr>
        <p:txBody>
          <a:bodyPr>
            <a:normAutofit fontScale="85000" lnSpcReduction="20000"/>
          </a:bodyPr>
          <a:lstStyle/>
          <a:p>
            <a:r>
              <a:rPr lang="en-US" dirty="0" smtClean="0"/>
              <a:t>Offer of employer coverage for the employee </a:t>
            </a:r>
          </a:p>
          <a:p>
            <a:pPr lvl="1"/>
            <a:r>
              <a:rPr lang="en-US" dirty="0" smtClean="0"/>
              <a:t>Does the lowest-cost self-only plan offered by the employer cost more than the affordability threshold? </a:t>
            </a:r>
          </a:p>
          <a:p>
            <a:pPr lvl="1"/>
            <a:r>
              <a:rPr lang="en-US" dirty="0" smtClean="0"/>
              <a:t>The offer may be reported on Form 1095-C, if available</a:t>
            </a:r>
          </a:p>
          <a:p>
            <a:r>
              <a:rPr lang="en-US" dirty="0" smtClean="0"/>
              <a:t>Exemption is applied monthly (employer’s offer cost may change during the year)</a:t>
            </a:r>
          </a:p>
        </p:txBody>
      </p:sp>
      <p:sp>
        <p:nvSpPr>
          <p:cNvPr id="9" name="TextBox 8"/>
          <p:cNvSpPr txBox="1"/>
          <p:nvPr/>
        </p:nvSpPr>
        <p:spPr>
          <a:xfrm>
            <a:off x="6629400" y="1600200"/>
            <a:ext cx="1857375" cy="369888"/>
          </a:xfrm>
          <a:prstGeom prst="rect">
            <a:avLst/>
          </a:prstGeom>
          <a:solidFill>
            <a:schemeClr val="accent2">
              <a:lumMod val="50000"/>
            </a:schemeClr>
          </a:solidFill>
          <a:ln w="19050">
            <a:solidFill>
              <a:srgbClr val="00B0F0"/>
            </a:solidFill>
          </a:ln>
        </p:spPr>
        <p:txBody>
          <a:bodyPr>
            <a:spAutoFit/>
          </a:bodyPr>
          <a:lstStyle/>
          <a:p>
            <a:pPr algn="ctr" eaLnBrk="1" fontAlgn="auto" hangingPunct="1">
              <a:spcBef>
                <a:spcPts val="0"/>
              </a:spcBef>
              <a:spcAft>
                <a:spcPts val="0"/>
              </a:spcAft>
              <a:defRPr/>
            </a:pPr>
            <a:r>
              <a:rPr lang="en-US" b="1" dirty="0">
                <a:solidFill>
                  <a:srgbClr val="00B0F0"/>
                </a:solidFill>
                <a:latin typeface="+mn-lt"/>
              </a:rPr>
              <a:t>Pub 4012 </a:t>
            </a:r>
            <a:r>
              <a:rPr lang="en-US" b="1" dirty="0" smtClean="0">
                <a:solidFill>
                  <a:srgbClr val="00B0F0"/>
                </a:solidFill>
                <a:latin typeface="+mn-lt"/>
              </a:rPr>
              <a:t>ACA-10</a:t>
            </a:r>
            <a:endParaRPr lang="en-US" b="1" dirty="0">
              <a:solidFill>
                <a:srgbClr val="00B0F0"/>
              </a:solidFill>
              <a:latin typeface="+mn-lt"/>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6051" y="373239"/>
            <a:ext cx="1089025" cy="904875"/>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6586" y="363537"/>
            <a:ext cx="859465" cy="8594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Intake &amp; Interview 13614-C</a:t>
            </a:r>
            <a:endParaRPr lang="en-US" dirty="0"/>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27653"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08AE983-C0AD-46D7-87CB-D8911ED36054}" type="slidenum">
              <a:rPr lang="en-US" altLang="en-US" smtClean="0"/>
              <a:pPr/>
              <a:t>8</a:t>
            </a:fld>
            <a:endParaRPr lang="en-US" altLang="en-US" dirty="0" smtClean="0"/>
          </a:p>
        </p:txBody>
      </p:sp>
      <p:sp>
        <p:nvSpPr>
          <p:cNvPr id="27651" name="Content Placeholder 10"/>
          <p:cNvSpPr>
            <a:spLocks noGrp="1"/>
          </p:cNvSpPr>
          <p:nvPr>
            <p:ph sz="quarter" idx="12"/>
          </p:nvPr>
        </p:nvSpPr>
        <p:spPr>
          <a:xfrm>
            <a:off x="628650" y="1905000"/>
            <a:ext cx="7869654" cy="3886200"/>
          </a:xfrm>
        </p:spPr>
        <p:txBody>
          <a:bodyPr/>
          <a:lstStyle/>
          <a:p>
            <a:r>
              <a:rPr lang="en-US" altLang="en-US" dirty="0" smtClean="0"/>
              <a:t>Preparer and Reviewer notations sample:</a:t>
            </a:r>
          </a:p>
        </p:txBody>
      </p:sp>
      <p:pic>
        <p:nvPicPr>
          <p:cNvPr id="27654"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3988" y="2514600"/>
            <a:ext cx="8913812"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smtClean="0"/>
              <a:t>Affordability Exemption:</a:t>
            </a:r>
            <a:br>
              <a:rPr lang="en-US" altLang="en-US" dirty="0" smtClean="0"/>
            </a:br>
            <a:r>
              <a:rPr lang="en-US" altLang="en-US" dirty="0" smtClean="0"/>
              <a:t>Employer Family Offer </a:t>
            </a:r>
            <a:r>
              <a:rPr lang="en-US" altLang="en-US" sz="3100" dirty="0" smtClean="0"/>
              <a:t>Code </a:t>
            </a:r>
            <a:r>
              <a:rPr lang="en-US" altLang="en-US" sz="3100" dirty="0"/>
              <a:t>A</a:t>
            </a:r>
            <a:endParaRPr lang="en-US" altLang="en-US" sz="3100" dirty="0" smtClean="0"/>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168965"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D73F0C-4F61-4403-A7DA-6AF310425129}" type="slidenum">
              <a:rPr lang="en-US" altLang="en-US" smtClean="0"/>
              <a:pPr/>
              <a:t>80</a:t>
            </a:fld>
            <a:endParaRPr lang="en-US" altLang="en-US" dirty="0" smtClean="0"/>
          </a:p>
        </p:txBody>
      </p:sp>
      <p:sp>
        <p:nvSpPr>
          <p:cNvPr id="3" name="Content Placeholder 2"/>
          <p:cNvSpPr>
            <a:spLocks noGrp="1"/>
          </p:cNvSpPr>
          <p:nvPr>
            <p:ph sz="quarter" idx="12"/>
          </p:nvPr>
        </p:nvSpPr>
        <p:spPr>
          <a:xfrm>
            <a:off x="628650" y="1981200"/>
            <a:ext cx="7869654" cy="4191000"/>
          </a:xfrm>
        </p:spPr>
        <p:txBody>
          <a:bodyPr>
            <a:normAutofit fontScale="85000" lnSpcReduction="20000"/>
          </a:bodyPr>
          <a:lstStyle/>
          <a:p>
            <a:r>
              <a:rPr lang="en-US" altLang="en-US" dirty="0" smtClean="0"/>
              <a:t>Offer of employer coverage for the employee's family (the offer includes the employee)</a:t>
            </a:r>
          </a:p>
          <a:p>
            <a:pPr lvl="1"/>
            <a:r>
              <a:rPr lang="en-US" altLang="en-US" dirty="0" smtClean="0"/>
              <a:t>Does the lowest-cost plan that covers everyone in the tax household who is eligible for coverage and is not otherwise exempt cost more than the affordability threshold?</a:t>
            </a:r>
          </a:p>
          <a:p>
            <a:pPr lvl="1"/>
            <a:r>
              <a:rPr lang="en-US" altLang="en-US" dirty="0" smtClean="0"/>
              <a:t>INCLUDE an individual that is also eligible for other coverage, e.g. Medicare or CHIP</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4935" y="363537"/>
            <a:ext cx="859465" cy="8594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smtClean="0"/>
              <a:t>Affordability Exemption:</a:t>
            </a:r>
            <a:br>
              <a:rPr lang="en-US" altLang="en-US" dirty="0" smtClean="0"/>
            </a:br>
            <a:r>
              <a:rPr lang="en-US" altLang="en-US" dirty="0" smtClean="0"/>
              <a:t>Employer Family Offer (cont.)</a:t>
            </a:r>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168965"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D73F0C-4F61-4403-A7DA-6AF310425129}" type="slidenum">
              <a:rPr lang="en-US" altLang="en-US" smtClean="0"/>
              <a:pPr/>
              <a:t>81</a:t>
            </a:fld>
            <a:endParaRPr lang="en-US" altLang="en-US" dirty="0" smtClean="0"/>
          </a:p>
        </p:txBody>
      </p:sp>
      <p:sp>
        <p:nvSpPr>
          <p:cNvPr id="3" name="Content Placeholder 2"/>
          <p:cNvSpPr>
            <a:spLocks noGrp="1"/>
          </p:cNvSpPr>
          <p:nvPr>
            <p:ph sz="quarter" idx="12"/>
          </p:nvPr>
        </p:nvSpPr>
        <p:spPr>
          <a:xfrm>
            <a:off x="628650" y="1981200"/>
            <a:ext cx="7869654" cy="4191000"/>
          </a:xfrm>
        </p:spPr>
        <p:txBody>
          <a:bodyPr>
            <a:normAutofit lnSpcReduction="10000"/>
          </a:bodyPr>
          <a:lstStyle/>
          <a:p>
            <a:r>
              <a:rPr lang="en-US" altLang="en-US" dirty="0" smtClean="0"/>
              <a:t>Exemption </a:t>
            </a:r>
            <a:r>
              <a:rPr lang="en-US" altLang="en-US" dirty="0"/>
              <a:t>applies monthly for each member of the family – </a:t>
            </a:r>
            <a:r>
              <a:rPr lang="en-US" altLang="en-US" dirty="0" err="1">
                <a:solidFill>
                  <a:srgbClr val="0000FF"/>
                </a:solidFill>
              </a:rPr>
              <a:t>EX</a:t>
            </a:r>
            <a:r>
              <a:rPr lang="en-US" altLang="en-US" dirty="0" err="1"/>
              <a:t>cluding</a:t>
            </a:r>
            <a:r>
              <a:rPr lang="en-US" altLang="en-US" dirty="0"/>
              <a:t> the employee</a:t>
            </a:r>
          </a:p>
          <a:p>
            <a:pPr lvl="1"/>
            <a:r>
              <a:rPr lang="en-US" altLang="en-US" dirty="0"/>
              <a:t>Employee must use self-only offer </a:t>
            </a:r>
            <a:r>
              <a:rPr lang="en-US" altLang="en-US" dirty="0" smtClean="0"/>
              <a:t>test</a:t>
            </a:r>
          </a:p>
          <a:p>
            <a:r>
              <a:rPr lang="en-US" altLang="en-US" dirty="0" smtClean="0"/>
              <a:t>Use the fewest number of policies needed</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4935" y="363537"/>
            <a:ext cx="859465" cy="859465"/>
          </a:xfrm>
          <a:prstGeom prst="rect">
            <a:avLst/>
          </a:prstGeom>
        </p:spPr>
      </p:pic>
    </p:spTree>
    <p:extLst>
      <p:ext uri="{BB962C8B-B14F-4D97-AF65-F5344CB8AC3E}">
        <p14:creationId xmlns:p14="http://schemas.microsoft.com/office/powerpoint/2010/main" val="5422741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4400" dirty="0" smtClean="0"/>
              <a:t>Affordability Exemption:</a:t>
            </a:r>
            <a:r>
              <a:rPr lang="en-US" altLang="en-US" dirty="0" smtClean="0"/>
              <a:t/>
            </a:r>
            <a:br>
              <a:rPr lang="en-US" altLang="en-US" dirty="0" smtClean="0"/>
            </a:br>
            <a:r>
              <a:rPr lang="en-US" altLang="en-US" sz="4400" dirty="0" smtClean="0"/>
              <a:t>Aggregate Employer Offer </a:t>
            </a:r>
            <a:r>
              <a:rPr lang="en-US" altLang="en-US" sz="3100" dirty="0" smtClean="0"/>
              <a:t>Code G</a:t>
            </a:r>
            <a:endParaRPr lang="en-US" altLang="en-US" sz="4400" dirty="0" smtClean="0"/>
          </a:p>
        </p:txBody>
      </p:sp>
      <p:sp>
        <p:nvSpPr>
          <p:cNvPr id="171012"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TY2016</a:t>
            </a:r>
          </a:p>
        </p:txBody>
      </p:sp>
      <p:sp>
        <p:nvSpPr>
          <p:cNvPr id="171013"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D5194AA-832B-4BCF-B4B0-1255A5D5B484}" type="slidenum">
              <a:rPr lang="en-US" altLang="en-US" smtClean="0"/>
              <a:pPr/>
              <a:t>82</a:t>
            </a:fld>
            <a:endParaRPr lang="en-US" altLang="en-US" dirty="0" smtClean="0"/>
          </a:p>
        </p:txBody>
      </p:sp>
      <p:sp>
        <p:nvSpPr>
          <p:cNvPr id="3" name="Content Placeholder 2"/>
          <p:cNvSpPr>
            <a:spLocks noGrp="1"/>
          </p:cNvSpPr>
          <p:nvPr>
            <p:ph sz="quarter" idx="12"/>
          </p:nvPr>
        </p:nvSpPr>
        <p:spPr/>
        <p:txBody>
          <a:bodyPr>
            <a:normAutofit fontScale="85000" lnSpcReduction="20000"/>
          </a:bodyPr>
          <a:lstStyle/>
          <a:p>
            <a:r>
              <a:rPr lang="en-US" altLang="en-US" dirty="0" smtClean="0"/>
              <a:t>Two or more members of the family have offers of employer coverage</a:t>
            </a:r>
          </a:p>
          <a:p>
            <a:r>
              <a:rPr lang="en-US" altLang="en-US" dirty="0" smtClean="0"/>
              <a:t>Are all of the following true: </a:t>
            </a:r>
          </a:p>
          <a:p>
            <a:pPr lvl="1"/>
            <a:r>
              <a:rPr lang="en-US" altLang="en-US" dirty="0" smtClean="0"/>
              <a:t>Each individual offer of coverage is less than the affordability threshold,</a:t>
            </a:r>
          </a:p>
          <a:p>
            <a:pPr lvl="1"/>
            <a:r>
              <a:rPr lang="en-US" altLang="en-US" dirty="0" smtClean="0"/>
              <a:t>BUT their combined cost is greater than the affordability threshold,</a:t>
            </a:r>
          </a:p>
          <a:p>
            <a:pPr lvl="1"/>
            <a:r>
              <a:rPr lang="en-US" altLang="en-US" dirty="0" smtClean="0"/>
              <a:t>AND no family coverage is offered for less than the affordability threshold?</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7600" y="390525"/>
            <a:ext cx="1037476" cy="862043"/>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4335" y="304800"/>
            <a:ext cx="859465" cy="8594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smtClean="0"/>
              <a:t>Affordability Exemption:</a:t>
            </a:r>
            <a:br>
              <a:rPr lang="en-US" altLang="en-US" dirty="0" smtClean="0"/>
            </a:br>
            <a:r>
              <a:rPr lang="en-US" altLang="en-US" dirty="0" smtClean="0"/>
              <a:t>Aggregate Employer Offer</a:t>
            </a:r>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173061"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FE193D5-0A19-43B1-9B49-0D4741F60B44}" type="slidenum">
              <a:rPr lang="en-US" altLang="en-US" smtClean="0"/>
              <a:pPr/>
              <a:t>83</a:t>
            </a:fld>
            <a:endParaRPr lang="en-US" altLang="en-US" dirty="0" smtClean="0"/>
          </a:p>
        </p:txBody>
      </p:sp>
      <p:sp>
        <p:nvSpPr>
          <p:cNvPr id="3" name="Content Placeholder 2"/>
          <p:cNvSpPr>
            <a:spLocks noGrp="1"/>
          </p:cNvSpPr>
          <p:nvPr>
            <p:ph sz="quarter" idx="12"/>
          </p:nvPr>
        </p:nvSpPr>
        <p:spPr>
          <a:xfrm>
            <a:off x="640501" y="1860415"/>
            <a:ext cx="7869654" cy="4191000"/>
          </a:xfrm>
        </p:spPr>
        <p:txBody>
          <a:bodyPr>
            <a:normAutofit fontScale="70000" lnSpcReduction="20000"/>
          </a:bodyPr>
          <a:lstStyle/>
          <a:p>
            <a:pPr marL="0" indent="0">
              <a:spcBef>
                <a:spcPts val="1800"/>
              </a:spcBef>
              <a:buNone/>
            </a:pPr>
            <a:r>
              <a:rPr lang="en-US" altLang="en-US" dirty="0" smtClean="0"/>
              <a:t>Example: MAGI = $50,000</a:t>
            </a:r>
          </a:p>
          <a:p>
            <a:pPr marL="0" indent="0">
              <a:spcBef>
                <a:spcPts val="600"/>
              </a:spcBef>
              <a:buNone/>
            </a:pPr>
            <a:r>
              <a:rPr lang="en-US" altLang="en-US" dirty="0" smtClean="0"/>
              <a:t>Affordability threshold 8.13% = $4,065</a:t>
            </a:r>
          </a:p>
          <a:p>
            <a:pPr marL="0" indent="0">
              <a:spcBef>
                <a:spcPts val="3000"/>
              </a:spcBef>
              <a:buNone/>
            </a:pPr>
            <a:r>
              <a:rPr lang="en-US" altLang="en-US" dirty="0" smtClean="0"/>
              <a:t>TP’s self-only ESI offer: $300/mo or $3,600/yr</a:t>
            </a:r>
          </a:p>
          <a:p>
            <a:pPr marL="0" indent="0">
              <a:spcBef>
                <a:spcPts val="3000"/>
              </a:spcBef>
              <a:buNone/>
            </a:pPr>
            <a:r>
              <a:rPr lang="en-US" altLang="en-US" dirty="0" smtClean="0"/>
              <a:t>SP’s self-only ESI offer: $289/mo or $3,468/yr</a:t>
            </a:r>
          </a:p>
          <a:p>
            <a:pPr marL="0" indent="0">
              <a:spcBef>
                <a:spcPts val="3000"/>
              </a:spcBef>
              <a:buNone/>
            </a:pPr>
            <a:r>
              <a:rPr lang="en-US" altLang="en-US" dirty="0" smtClean="0"/>
              <a:t>Combined ESI offer: $589/mo or $7,068/yr</a:t>
            </a:r>
          </a:p>
          <a:p>
            <a:pPr marL="0" indent="0">
              <a:spcBef>
                <a:spcPts val="3000"/>
              </a:spcBef>
              <a:buNone/>
            </a:pPr>
            <a:r>
              <a:rPr lang="en-US" altLang="en-US" dirty="0" smtClean="0"/>
              <a:t>TP’s family ESI offer: $604/mo or $7,248/yr</a:t>
            </a:r>
            <a:endParaRPr lang="en-US" altLang="en-US" dirty="0"/>
          </a:p>
          <a:p>
            <a:pPr marL="0" indent="0">
              <a:lnSpc>
                <a:spcPct val="120000"/>
              </a:lnSpc>
              <a:spcBef>
                <a:spcPts val="0"/>
              </a:spcBef>
              <a:buNone/>
            </a:pPr>
            <a:r>
              <a:rPr lang="en-US" altLang="en-US" dirty="0" smtClean="0"/>
              <a:t>(or no offer of family coverage)</a:t>
            </a:r>
          </a:p>
        </p:txBody>
      </p:sp>
      <p:sp>
        <p:nvSpPr>
          <p:cNvPr id="7" name="TextBox 6"/>
          <p:cNvSpPr txBox="1">
            <a:spLocks noChangeArrowheads="1"/>
          </p:cNvSpPr>
          <p:nvPr/>
        </p:nvSpPr>
        <p:spPr bwMode="auto">
          <a:xfrm>
            <a:off x="6934200" y="3352800"/>
            <a:ext cx="1676400" cy="369332"/>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2400" b="1" dirty="0">
                <a:solidFill>
                  <a:srgbClr val="0000FF"/>
                </a:solidFill>
              </a:rPr>
              <a:t>Affordable</a:t>
            </a:r>
          </a:p>
        </p:txBody>
      </p:sp>
      <p:sp>
        <p:nvSpPr>
          <p:cNvPr id="8" name="TextBox 7"/>
          <p:cNvSpPr txBox="1">
            <a:spLocks noChangeArrowheads="1"/>
          </p:cNvSpPr>
          <p:nvPr/>
        </p:nvSpPr>
        <p:spPr bwMode="auto">
          <a:xfrm>
            <a:off x="6934200" y="4114800"/>
            <a:ext cx="1676400" cy="369332"/>
          </a:xfrm>
          <a:prstGeom prst="rect">
            <a:avLst/>
          </a:prstGeom>
          <a:solidFill>
            <a:schemeClr val="bg1"/>
          </a:solidFill>
          <a:ln w="38100">
            <a:solidFill>
              <a:srgbClr val="0000FF"/>
            </a:solidFill>
            <a:miter lim="800000"/>
            <a:headEnd/>
            <a:tailEnd/>
          </a:ln>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2400" b="1" dirty="0">
                <a:solidFill>
                  <a:srgbClr val="0000FF"/>
                </a:solidFill>
              </a:rPr>
              <a:t>Affordable</a:t>
            </a:r>
          </a:p>
        </p:txBody>
      </p:sp>
      <p:sp>
        <p:nvSpPr>
          <p:cNvPr id="9" name="TextBox 8"/>
          <p:cNvSpPr txBox="1">
            <a:spLocks noChangeArrowheads="1"/>
          </p:cNvSpPr>
          <p:nvPr/>
        </p:nvSpPr>
        <p:spPr bwMode="auto">
          <a:xfrm>
            <a:off x="6400800" y="5562600"/>
            <a:ext cx="2229852" cy="369332"/>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2400" b="1" dirty="0">
                <a:solidFill>
                  <a:srgbClr val="0000FF"/>
                </a:solidFill>
              </a:rPr>
              <a:t>Not Affordable</a:t>
            </a:r>
          </a:p>
        </p:txBody>
      </p:sp>
      <p:sp>
        <p:nvSpPr>
          <p:cNvPr id="10" name="TextBox 9"/>
          <p:cNvSpPr txBox="1">
            <a:spLocks noChangeArrowheads="1"/>
          </p:cNvSpPr>
          <p:nvPr/>
        </p:nvSpPr>
        <p:spPr bwMode="auto">
          <a:xfrm rot="1266992">
            <a:off x="4785243" y="1022406"/>
            <a:ext cx="3962400" cy="1076325"/>
          </a:xfrm>
          <a:prstGeom prst="rect">
            <a:avLst/>
          </a:prstGeom>
          <a:solidFill>
            <a:schemeClr val="bg1"/>
          </a:solidFill>
          <a:ln w="38100">
            <a:solidFill>
              <a:srgbClr val="FF0000"/>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3200" b="1" dirty="0">
                <a:solidFill>
                  <a:srgbClr val="FF0000"/>
                </a:solidFill>
              </a:rPr>
              <a:t>Exemption applies to everyone all year</a:t>
            </a:r>
          </a:p>
        </p:txBody>
      </p:sp>
      <p:sp>
        <p:nvSpPr>
          <p:cNvPr id="12" name="TextBox 11"/>
          <p:cNvSpPr txBox="1">
            <a:spLocks noChangeArrowheads="1"/>
          </p:cNvSpPr>
          <p:nvPr/>
        </p:nvSpPr>
        <p:spPr bwMode="auto">
          <a:xfrm>
            <a:off x="6400800" y="4800600"/>
            <a:ext cx="2209800" cy="369332"/>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2400" b="1" dirty="0">
                <a:solidFill>
                  <a:srgbClr val="0000FF"/>
                </a:solidFill>
              </a:rPr>
              <a:t>Not Affordable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smtClean="0"/>
              <a:t>Affordability Exemption:</a:t>
            </a:r>
            <a:br>
              <a:rPr lang="en-US" altLang="en-US" dirty="0" smtClean="0"/>
            </a:br>
            <a:r>
              <a:rPr lang="en-US" altLang="en-US" dirty="0" smtClean="0"/>
              <a:t>Aggregate Employer Offer</a:t>
            </a:r>
          </a:p>
        </p:txBody>
      </p:sp>
      <p:sp>
        <p:nvSpPr>
          <p:cNvPr id="174084"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TY2016</a:t>
            </a:r>
          </a:p>
        </p:txBody>
      </p:sp>
      <p:sp>
        <p:nvSpPr>
          <p:cNvPr id="174085"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84BC42A-8BDD-4527-816A-3BECF4B953AF}" type="slidenum">
              <a:rPr lang="en-US" altLang="en-US" smtClean="0"/>
              <a:pPr/>
              <a:t>84</a:t>
            </a:fld>
            <a:endParaRPr lang="en-US" altLang="en-US" dirty="0" smtClean="0"/>
          </a:p>
        </p:txBody>
      </p:sp>
      <p:sp>
        <p:nvSpPr>
          <p:cNvPr id="3" name="Content Placeholder 2"/>
          <p:cNvSpPr>
            <a:spLocks noGrp="1"/>
          </p:cNvSpPr>
          <p:nvPr>
            <p:ph sz="quarter" idx="12"/>
          </p:nvPr>
        </p:nvSpPr>
        <p:spPr/>
        <p:txBody>
          <a:bodyPr>
            <a:normAutofit fontScale="92500" lnSpcReduction="10000"/>
          </a:bodyPr>
          <a:lstStyle/>
          <a:p>
            <a:r>
              <a:rPr lang="en-US" dirty="0" smtClean="0"/>
              <a:t>When exemption applies in any month, it applies for the entire year for all individuals on the return</a:t>
            </a:r>
          </a:p>
          <a:p>
            <a:r>
              <a:rPr lang="en-US" dirty="0" smtClean="0"/>
              <a:t>Even if one member takes their self-only coverage, the other members can claim this exemption if the tests are met</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0" y="363537"/>
            <a:ext cx="859465" cy="8594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smtClean="0"/>
              <a:t>Affordability Exemption:</a:t>
            </a:r>
            <a:br>
              <a:rPr lang="en-US" altLang="en-US" dirty="0" smtClean="0"/>
            </a:br>
            <a:r>
              <a:rPr lang="en-US" altLang="en-US" dirty="0" smtClean="0"/>
              <a:t>No Employer Offer </a:t>
            </a:r>
            <a:r>
              <a:rPr lang="en-US" altLang="en-US" sz="3100" dirty="0" smtClean="0"/>
              <a:t>Code A</a:t>
            </a:r>
            <a:endParaRPr lang="en-US" altLang="en-US" dirty="0" smtClean="0"/>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176133"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571B0E8-6D42-4F5F-95F4-751F452F660A}" type="slidenum">
              <a:rPr lang="en-US" altLang="en-US" smtClean="0"/>
              <a:pPr/>
              <a:t>85</a:t>
            </a:fld>
            <a:endParaRPr lang="en-US" altLang="en-US" dirty="0" smtClean="0"/>
          </a:p>
        </p:txBody>
      </p:sp>
      <p:sp>
        <p:nvSpPr>
          <p:cNvPr id="3" name="Content Placeholder 2"/>
          <p:cNvSpPr>
            <a:spLocks noGrp="1"/>
          </p:cNvSpPr>
          <p:nvPr>
            <p:ph sz="quarter" idx="12"/>
          </p:nvPr>
        </p:nvSpPr>
        <p:spPr/>
        <p:txBody>
          <a:bodyPr>
            <a:normAutofit fontScale="92500" lnSpcReduction="10000"/>
          </a:bodyPr>
          <a:lstStyle/>
          <a:p>
            <a:r>
              <a:rPr lang="en-US" altLang="en-US" dirty="0" smtClean="0"/>
              <a:t>Does the net* cost of the lowest-cost bronze plan (LCBP) cost more than the affordability threshold?</a:t>
            </a:r>
          </a:p>
          <a:p>
            <a:pPr marL="0" indent="0">
              <a:buNone/>
            </a:pPr>
            <a:r>
              <a:rPr lang="en-US" altLang="en-US" dirty="0" smtClean="0"/>
              <a:t>*After PTC that the taxpayer is eligible to receive</a:t>
            </a:r>
          </a:p>
          <a:p>
            <a:pPr>
              <a:buFont typeface="Wingdings" panose="05000000000000000000" pitchFamily="2" charset="2"/>
              <a:buChar char="Ø"/>
            </a:pPr>
            <a:r>
              <a:rPr lang="en-US" altLang="en-US" dirty="0" smtClean="0"/>
              <a:t>Need to look up plan costs for individuals and zip code!</a:t>
            </a:r>
          </a:p>
          <a:p>
            <a:endParaRPr lang="en-US" altLang="en-US" dirty="0" smtClean="0"/>
          </a:p>
        </p:txBody>
      </p:sp>
      <p:sp>
        <p:nvSpPr>
          <p:cNvPr id="8" name="TextBox 7"/>
          <p:cNvSpPr txBox="1"/>
          <p:nvPr/>
        </p:nvSpPr>
        <p:spPr>
          <a:xfrm>
            <a:off x="6600825" y="1306513"/>
            <a:ext cx="1857375" cy="369332"/>
          </a:xfrm>
          <a:prstGeom prst="rect">
            <a:avLst/>
          </a:prstGeom>
          <a:noFill/>
          <a:ln w="19050">
            <a:solidFill>
              <a:srgbClr val="00B0F0"/>
            </a:solidFill>
          </a:ln>
        </p:spPr>
        <p:txBody>
          <a:bodyPr>
            <a:spAutoFit/>
          </a:bodyPr>
          <a:lstStyle/>
          <a:p>
            <a:pPr algn="ctr" eaLnBrk="1" fontAlgn="auto" hangingPunct="1">
              <a:spcBef>
                <a:spcPts val="0"/>
              </a:spcBef>
              <a:spcAft>
                <a:spcPts val="0"/>
              </a:spcAft>
              <a:defRPr/>
            </a:pPr>
            <a:r>
              <a:rPr lang="en-US" b="1" dirty="0">
                <a:solidFill>
                  <a:srgbClr val="00B0F0"/>
                </a:solidFill>
                <a:latin typeface="+mn-lt"/>
              </a:rPr>
              <a:t>Pub 4012 </a:t>
            </a:r>
            <a:r>
              <a:rPr lang="en-US" b="1" dirty="0" smtClean="0">
                <a:solidFill>
                  <a:srgbClr val="00B0F0"/>
                </a:solidFill>
                <a:latin typeface="+mn-lt"/>
              </a:rPr>
              <a:t>ACA-11</a:t>
            </a:r>
            <a:endParaRPr lang="en-US" b="1" dirty="0">
              <a:solidFill>
                <a:srgbClr val="00B0F0"/>
              </a:solidFill>
              <a:latin typeface="+mn-lt"/>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6051" y="373239"/>
            <a:ext cx="1089025" cy="904875"/>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6586" y="363537"/>
            <a:ext cx="859465" cy="8594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Affordability Exemption:</a:t>
            </a:r>
            <a:br>
              <a:rPr lang="en-US" dirty="0" smtClean="0"/>
            </a:br>
            <a:r>
              <a:rPr lang="en-US" dirty="0" smtClean="0"/>
              <a:t>No Employer Offer - example</a:t>
            </a:r>
            <a:endParaRPr lang="en-US" dirty="0"/>
          </a:p>
        </p:txBody>
      </p:sp>
      <p:sp>
        <p:nvSpPr>
          <p:cNvPr id="178180"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TY2016</a:t>
            </a:r>
          </a:p>
        </p:txBody>
      </p:sp>
      <p:sp>
        <p:nvSpPr>
          <p:cNvPr id="178181"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1233144-55B3-433C-878D-CBE886EC818A}" type="slidenum">
              <a:rPr lang="en-US" altLang="en-US" smtClean="0"/>
              <a:pPr/>
              <a:t>86</a:t>
            </a:fld>
            <a:endParaRPr lang="en-US" altLang="en-US" dirty="0" smtClean="0"/>
          </a:p>
        </p:txBody>
      </p:sp>
      <p:sp>
        <p:nvSpPr>
          <p:cNvPr id="178179" name="Content Placeholder 9"/>
          <p:cNvSpPr>
            <a:spLocks noGrp="1"/>
          </p:cNvSpPr>
          <p:nvPr>
            <p:ph sz="quarter" idx="12"/>
          </p:nvPr>
        </p:nvSpPr>
        <p:spPr>
          <a:xfrm>
            <a:off x="628650" y="1828801"/>
            <a:ext cx="7886700" cy="1676400"/>
          </a:xfrm>
        </p:spPr>
        <p:txBody>
          <a:bodyPr>
            <a:normAutofit/>
          </a:bodyPr>
          <a:lstStyle/>
          <a:p>
            <a:r>
              <a:rPr lang="en-US" altLang="en-US" dirty="0" smtClean="0"/>
              <a:t>Papa and Nana are on Medicare, grandchild age 20 uninsured</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4935" y="363537"/>
            <a:ext cx="859465" cy="859465"/>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738505473"/>
              </p:ext>
            </p:extLst>
          </p:nvPr>
        </p:nvGraphicFramePr>
        <p:xfrm>
          <a:off x="1463406" y="3124200"/>
          <a:ext cx="6248400" cy="2988449"/>
        </p:xfrm>
        <a:graphic>
          <a:graphicData uri="http://schemas.openxmlformats.org/drawingml/2006/table">
            <a:tbl>
              <a:tblPr firstRow="1" bandRow="1">
                <a:tableStyleId>{2D5ABB26-0587-4C30-8999-92F81FD0307C}</a:tableStyleId>
              </a:tblPr>
              <a:tblGrid>
                <a:gridCol w="5242194">
                  <a:extLst>
                    <a:ext uri="{9D8B030D-6E8A-4147-A177-3AD203B41FA5}">
                      <a16:colId xmlns:a16="http://schemas.microsoft.com/office/drawing/2014/main" xmlns="" val="20000"/>
                    </a:ext>
                  </a:extLst>
                </a:gridCol>
                <a:gridCol w="1006206">
                  <a:extLst>
                    <a:ext uri="{9D8B030D-6E8A-4147-A177-3AD203B41FA5}">
                      <a16:colId xmlns:a16="http://schemas.microsoft.com/office/drawing/2014/main" xmlns="" val="20001"/>
                    </a:ext>
                  </a:extLst>
                </a:gridCol>
              </a:tblGrid>
              <a:tr h="3714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MFJ ages 69, 67 (beg.</a:t>
                      </a:r>
                      <a:r>
                        <a:rPr lang="en-US" b="1" baseline="0" dirty="0" smtClean="0"/>
                        <a:t> of yr) </a:t>
                      </a:r>
                      <a:r>
                        <a:rPr lang="en-US" b="1" dirty="0" smtClean="0"/>
                        <a:t>Collier County, FL 34110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394019">
                <a:tc>
                  <a:txBody>
                    <a:bodyPr/>
                    <a:lstStyle/>
                    <a:p>
                      <a:r>
                        <a:rPr lang="en-US" b="1" dirty="0" smtClean="0"/>
                        <a:t>Dependent</a:t>
                      </a:r>
                      <a:r>
                        <a:rPr lang="en-US" b="1" baseline="0" dirty="0" smtClean="0"/>
                        <a:t> grandchild age 20 (beg of yr)</a:t>
                      </a:r>
                      <a:endParaRPr lang="en-US"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371445">
                <a:tc>
                  <a:txBody>
                    <a:bodyPr/>
                    <a:lstStyle/>
                    <a:p>
                      <a:r>
                        <a:rPr lang="en-US" b="1" dirty="0" smtClean="0"/>
                        <a:t>Retirement income</a:t>
                      </a:r>
                      <a:endParaRPr lang="en-US"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b="1" dirty="0" smtClean="0"/>
                        <a:t>$30,000</a:t>
                      </a:r>
                      <a:endParaRPr lang="en-US"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371445">
                <a:tc>
                  <a:txBody>
                    <a:bodyPr/>
                    <a:lstStyle/>
                    <a:p>
                      <a:r>
                        <a:rPr lang="en-US" b="1" dirty="0" smtClean="0"/>
                        <a:t>Total SS</a:t>
                      </a:r>
                      <a:endParaRPr lang="en-US"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b="1" dirty="0" smtClean="0"/>
                        <a:t>20,000</a:t>
                      </a:r>
                      <a:endParaRPr lang="en-US"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371445">
                <a:tc>
                  <a:txBody>
                    <a:bodyPr/>
                    <a:lstStyle/>
                    <a:p>
                      <a:r>
                        <a:rPr lang="en-US" b="1" dirty="0" smtClean="0"/>
                        <a:t>Medicare costs</a:t>
                      </a:r>
                      <a:endParaRPr lang="en-US"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b="1" dirty="0" smtClean="0"/>
                        <a:t>2,578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266820">
                <a:tc>
                  <a:txBody>
                    <a:bodyPr/>
                    <a:lstStyle/>
                    <a:p>
                      <a:r>
                        <a:rPr lang="en-US" b="1" dirty="0" smtClean="0"/>
                        <a:t>Grandchild’s MAGI</a:t>
                      </a:r>
                      <a:endParaRPr lang="en-US"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b="1" dirty="0" smtClean="0"/>
                        <a:t>7,777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71445">
                <a:tc>
                  <a:txBody>
                    <a:bodyPr/>
                    <a:lstStyle/>
                    <a:p>
                      <a:r>
                        <a:rPr lang="en-US" b="1" dirty="0" smtClean="0"/>
                        <a:t>Household</a:t>
                      </a:r>
                      <a:r>
                        <a:rPr lang="en-US" b="1" baseline="0" dirty="0" smtClean="0"/>
                        <a:t> income A</a:t>
                      </a:r>
                      <a:endParaRPr lang="en-US"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b="1" dirty="0" smtClean="0"/>
                        <a:t>41,777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r h="371445">
                <a:tc>
                  <a:txBody>
                    <a:bodyPr/>
                    <a:lstStyle/>
                    <a:p>
                      <a:r>
                        <a:rPr lang="en-US" b="1" dirty="0" smtClean="0"/>
                        <a:t>Household income B</a:t>
                      </a:r>
                      <a:endParaRPr lang="en-US"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b="1" dirty="0" smtClean="0"/>
                        <a:t>57,777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bl>
          </a:graphicData>
        </a:graphic>
      </p:graphicFrame>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Affordability Exemption:</a:t>
            </a:r>
            <a:br>
              <a:rPr lang="en-US" dirty="0" smtClean="0"/>
            </a:br>
            <a:r>
              <a:rPr lang="en-US" dirty="0" smtClean="0"/>
              <a:t>No Employer Offer</a:t>
            </a:r>
            <a:endParaRPr lang="en-US" dirty="0"/>
          </a:p>
        </p:txBody>
      </p:sp>
      <p:sp>
        <p:nvSpPr>
          <p:cNvPr id="180228"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TY2016</a:t>
            </a:r>
          </a:p>
        </p:txBody>
      </p:sp>
      <p:sp>
        <p:nvSpPr>
          <p:cNvPr id="180229"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6C3DA1E-B9D8-4607-8529-18C880E748ED}" type="slidenum">
              <a:rPr lang="en-US" altLang="en-US" smtClean="0"/>
              <a:pPr/>
              <a:t>87</a:t>
            </a:fld>
            <a:endParaRPr lang="en-US" altLang="en-US" dirty="0" smtClean="0"/>
          </a:p>
        </p:txBody>
      </p:sp>
      <p:sp>
        <p:nvSpPr>
          <p:cNvPr id="3" name="Content Placeholder 2"/>
          <p:cNvSpPr>
            <a:spLocks noGrp="1"/>
          </p:cNvSpPr>
          <p:nvPr>
            <p:ph sz="quarter" idx="12"/>
          </p:nvPr>
        </p:nvSpPr>
        <p:spPr>
          <a:xfrm>
            <a:off x="628650" y="1905000"/>
            <a:ext cx="7869654" cy="4114800"/>
          </a:xfrm>
        </p:spPr>
        <p:txBody>
          <a:bodyPr>
            <a:normAutofit fontScale="77500" lnSpcReduction="20000"/>
          </a:bodyPr>
          <a:lstStyle/>
          <a:p>
            <a:r>
              <a:rPr lang="en-US" altLang="en-US" dirty="0" smtClean="0"/>
              <a:t>Use marketplace coverage affordability (MCA) worksheet on Pub 4012 p. ACA-11</a:t>
            </a:r>
          </a:p>
          <a:p>
            <a:r>
              <a:rPr lang="en-US" altLang="en-US" dirty="0" smtClean="0"/>
              <a:t>Line 1 – lowest cost bronze plan (LCBP) for persons that are not eligible for employer coverage and not otherwise exempt</a:t>
            </a:r>
          </a:p>
          <a:p>
            <a:pPr lvl="1"/>
            <a:r>
              <a:rPr lang="en-US" altLang="en-US" dirty="0" smtClean="0"/>
              <a:t>INCLUDES family members that have or are eligible for government-sponsored coverage </a:t>
            </a:r>
          </a:p>
          <a:p>
            <a:pPr lvl="2"/>
            <a:r>
              <a:rPr lang="en-US" altLang="en-US" dirty="0" smtClean="0"/>
              <a:t>e.g. Medicare, Medicaid, CHIP, VA or TRICARE</a:t>
            </a:r>
          </a:p>
          <a:p>
            <a:pPr lvl="1"/>
            <a:r>
              <a:rPr lang="en-US" altLang="en-US" dirty="0" smtClean="0"/>
              <a:t>Use sum of fewest number of bronze plans possible if one policy cannot cover all persons</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4935" y="363537"/>
            <a:ext cx="859465" cy="8594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33400" y="2895600"/>
            <a:ext cx="8305800" cy="1049718"/>
          </a:xfrm>
          <a:prstGeom prst="rect">
            <a:avLst/>
          </a:prstGeom>
          <a:ln>
            <a:solidFill>
              <a:schemeClr val="tx1"/>
            </a:solidFill>
          </a:ln>
        </p:spPr>
      </p:pic>
      <p:sp>
        <p:nvSpPr>
          <p:cNvPr id="2" name="Title 1"/>
          <p:cNvSpPr>
            <a:spLocks noGrp="1"/>
          </p:cNvSpPr>
          <p:nvPr>
            <p:ph type="title"/>
          </p:nvPr>
        </p:nvSpPr>
        <p:spPr/>
        <p:txBody>
          <a:bodyPr>
            <a:normAutofit fontScale="90000"/>
          </a:bodyPr>
          <a:lstStyle/>
          <a:p>
            <a:r>
              <a:rPr lang="en-US" dirty="0" smtClean="0"/>
              <a:t>MCA Wkt in Pub 4012</a:t>
            </a:r>
            <a:br>
              <a:rPr lang="en-US" dirty="0" smtClean="0"/>
            </a:br>
            <a:r>
              <a:rPr lang="en-US" dirty="0" smtClean="0"/>
              <a:t>Example</a:t>
            </a:r>
            <a:endParaRPr lang="en-US" dirty="0"/>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182278"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B1ECD95-6EEB-4423-AD64-2BEA3971B80C}" type="slidenum">
              <a:rPr lang="en-US" altLang="en-US" smtClean="0"/>
              <a:pPr/>
              <a:t>88</a:t>
            </a:fld>
            <a:endParaRPr lang="en-US" altLang="en-US" dirty="0" smtClean="0"/>
          </a:p>
        </p:txBody>
      </p:sp>
      <p:sp>
        <p:nvSpPr>
          <p:cNvPr id="182276" name="Content Placeholder 2"/>
          <p:cNvSpPr>
            <a:spLocks noGrp="1"/>
          </p:cNvSpPr>
          <p:nvPr>
            <p:ph sz="quarter" idx="12"/>
          </p:nvPr>
        </p:nvSpPr>
        <p:spPr/>
        <p:txBody>
          <a:bodyPr>
            <a:normAutofit/>
          </a:bodyPr>
          <a:lstStyle/>
          <a:p>
            <a:r>
              <a:rPr lang="en-US" altLang="en-US" dirty="0" smtClean="0"/>
              <a:t>Look up LCBP for Line 1</a:t>
            </a:r>
          </a:p>
          <a:p>
            <a:pPr marL="0" indent="0">
              <a:buNone/>
            </a:pPr>
            <a:endParaRPr lang="en-US" altLang="en-US" dirty="0" smtClean="0"/>
          </a:p>
          <a:p>
            <a:endParaRPr lang="en-US" altLang="en-US" dirty="0" smtClean="0"/>
          </a:p>
          <a:p>
            <a:r>
              <a:rPr lang="en-US" altLang="en-US" dirty="0" smtClean="0"/>
              <a:t>Both grandparents and the grandchild</a:t>
            </a: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0" y="365125"/>
            <a:ext cx="859465" cy="859465"/>
          </a:xfrm>
          <a:prstGeom prst="rect">
            <a:avLst/>
          </a:prstGeom>
        </p:spPr>
      </p:pic>
      <p:cxnSp>
        <p:nvCxnSpPr>
          <p:cNvPr id="11" name="Straight Arrow Connector 10"/>
          <p:cNvCxnSpPr/>
          <p:nvPr/>
        </p:nvCxnSpPr>
        <p:spPr>
          <a:xfrm>
            <a:off x="5867400" y="2459962"/>
            <a:ext cx="2362200" cy="104523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04800" y="3671601"/>
            <a:ext cx="8610600" cy="1128999"/>
          </a:xfrm>
          <a:prstGeom prst="rect">
            <a:avLst/>
          </a:prstGeom>
          <a:ln>
            <a:solidFill>
              <a:schemeClr val="tx1"/>
            </a:solidFill>
          </a:ln>
        </p:spPr>
      </p:pic>
      <p:sp>
        <p:nvSpPr>
          <p:cNvPr id="2" name="Title 1"/>
          <p:cNvSpPr>
            <a:spLocks noGrp="1"/>
          </p:cNvSpPr>
          <p:nvPr>
            <p:ph type="title"/>
          </p:nvPr>
        </p:nvSpPr>
        <p:spPr/>
        <p:txBody>
          <a:bodyPr>
            <a:normAutofit fontScale="90000"/>
          </a:bodyPr>
          <a:lstStyle/>
          <a:p>
            <a:r>
              <a:rPr lang="en-US" dirty="0" smtClean="0"/>
              <a:t>MCA </a:t>
            </a:r>
            <a:r>
              <a:rPr lang="en-US" dirty="0"/>
              <a:t>Wkt</a:t>
            </a:r>
            <a:br>
              <a:rPr lang="en-US" dirty="0"/>
            </a:br>
            <a:r>
              <a:rPr lang="en-US" dirty="0"/>
              <a:t>Example</a:t>
            </a:r>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184325"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1B8B4A0-CC7A-4E9A-966F-5ECD211EF42B}" type="slidenum">
              <a:rPr lang="en-US" altLang="en-US" smtClean="0"/>
              <a:pPr/>
              <a:t>89</a:t>
            </a:fld>
            <a:endParaRPr lang="en-US" altLang="en-US" dirty="0" smtClean="0"/>
          </a:p>
        </p:txBody>
      </p:sp>
      <p:sp>
        <p:nvSpPr>
          <p:cNvPr id="3" name="Content Placeholder 2"/>
          <p:cNvSpPr>
            <a:spLocks noGrp="1"/>
          </p:cNvSpPr>
          <p:nvPr>
            <p:ph sz="quarter" idx="12"/>
          </p:nvPr>
        </p:nvSpPr>
        <p:spPr/>
        <p:txBody>
          <a:bodyPr/>
          <a:lstStyle/>
          <a:p>
            <a:r>
              <a:rPr lang="en-US" altLang="en-US" dirty="0" smtClean="0"/>
              <a:t>Household income A</a:t>
            </a:r>
          </a:p>
          <a:p>
            <a:r>
              <a:rPr lang="en-US" altLang="en-US" dirty="0" smtClean="0"/>
              <a:t>Add untaxed Social Security</a:t>
            </a:r>
          </a:p>
          <a:p>
            <a:endParaRPr lang="en-US" altLang="en-US" dirty="0"/>
          </a:p>
          <a:p>
            <a:endParaRPr lang="en-US" altLang="en-US" dirty="0" smtClean="0"/>
          </a:p>
          <a:p>
            <a:r>
              <a:rPr lang="en-US" altLang="en-US" dirty="0" smtClean="0"/>
              <a:t>Household income B</a:t>
            </a:r>
          </a:p>
          <a:p>
            <a:endParaRPr lang="en-US" altLang="en-US" dirty="0" smtClean="0"/>
          </a:p>
          <a:p>
            <a:endParaRPr lang="en-US" altLang="en-US" dirty="0" smtClean="0"/>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4717" y="347903"/>
            <a:ext cx="859465" cy="859465"/>
          </a:xfrm>
          <a:prstGeom prst="rect">
            <a:avLst/>
          </a:prstGeom>
        </p:spPr>
      </p:pic>
      <p:cxnSp>
        <p:nvCxnSpPr>
          <p:cNvPr id="13" name="Straight Arrow Connector 12"/>
          <p:cNvCxnSpPr/>
          <p:nvPr/>
        </p:nvCxnSpPr>
        <p:spPr>
          <a:xfrm>
            <a:off x="6781800" y="3505200"/>
            <a:ext cx="1219200" cy="82391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5486400" y="4572000"/>
            <a:ext cx="2514600" cy="8382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638800" y="2514600"/>
            <a:ext cx="2362200" cy="13716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fontScale="90000"/>
          </a:bodyPr>
          <a:lstStyle/>
          <a:p>
            <a:r>
              <a:rPr lang="en-US" dirty="0" smtClean="0"/>
              <a:t>Coverage End Result: </a:t>
            </a:r>
            <a:br>
              <a:rPr lang="en-US" dirty="0" smtClean="0"/>
            </a:br>
            <a:r>
              <a:rPr lang="en-US" dirty="0" smtClean="0"/>
              <a:t>Form 1040</a:t>
            </a:r>
            <a:endParaRPr lang="en-US" dirty="0"/>
          </a:p>
        </p:txBody>
      </p:sp>
      <p:sp>
        <p:nvSpPr>
          <p:cNvPr id="2" name="Footer Placeholder 1"/>
          <p:cNvSpPr>
            <a:spLocks noGrp="1"/>
          </p:cNvSpPr>
          <p:nvPr>
            <p:ph type="ftr" sz="quarter" idx="10"/>
          </p:nvPr>
        </p:nvSpPr>
        <p:spPr/>
        <p:txBody>
          <a:bodyPr/>
          <a:lstStyle/>
          <a:p>
            <a:r>
              <a:rPr lang="en-US" dirty="0" smtClean="0"/>
              <a:t>NTTC Training – TY2016</a:t>
            </a:r>
            <a:endParaRPr lang="en-US" dirty="0"/>
          </a:p>
        </p:txBody>
      </p:sp>
      <p:sp>
        <p:nvSpPr>
          <p:cNvPr id="29701" name="Slide Number Placeholder 2"/>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8924B4B-6751-45EE-9527-473092962C57}" type="slidenum">
              <a:rPr lang="en-US" altLang="en-US" smtClean="0"/>
              <a:pPr/>
              <a:t>9</a:t>
            </a:fld>
            <a:endParaRPr lang="en-US" altLang="en-US" dirty="0" smtClean="0"/>
          </a:p>
        </p:txBody>
      </p:sp>
      <p:sp>
        <p:nvSpPr>
          <p:cNvPr id="16" name="Content Placeholder 15"/>
          <p:cNvSpPr>
            <a:spLocks noGrp="1"/>
          </p:cNvSpPr>
          <p:nvPr>
            <p:ph sz="quarter" idx="12"/>
          </p:nvPr>
        </p:nvSpPr>
        <p:spPr/>
        <p:txBody>
          <a:bodyPr>
            <a:normAutofit fontScale="92500" lnSpcReduction="10000"/>
          </a:bodyPr>
          <a:lstStyle/>
          <a:p>
            <a:r>
              <a:rPr lang="en-US" altLang="en-US" dirty="0" smtClean="0"/>
              <a:t>Coverage </a:t>
            </a:r>
            <a:r>
              <a:rPr lang="en-US" altLang="en-US" dirty="0" smtClean="0">
                <a:solidFill>
                  <a:srgbClr val="3333FF"/>
                </a:solidFill>
              </a:rPr>
              <a:t>or</a:t>
            </a:r>
            <a:r>
              <a:rPr lang="en-US" altLang="en-US" dirty="0" smtClean="0"/>
              <a:t> SRP – line 61 </a:t>
            </a:r>
          </a:p>
          <a:p>
            <a:endParaRPr lang="en-US" altLang="en-US" dirty="0" smtClean="0"/>
          </a:p>
          <a:p>
            <a:endParaRPr lang="en-US" altLang="en-US" dirty="0" smtClean="0"/>
          </a:p>
          <a:p>
            <a:r>
              <a:rPr lang="en-US" altLang="en-US" dirty="0" smtClean="0"/>
              <a:t>Never coverage and SRP</a:t>
            </a:r>
          </a:p>
          <a:p>
            <a:r>
              <a:rPr lang="en-US" altLang="en-US" dirty="0" smtClean="0"/>
              <a:t>Not just any coverage – must be minimum essential coverage (MEC)</a:t>
            </a:r>
          </a:p>
          <a:p>
            <a:endParaRPr lang="en-US" altLang="en-US" dirty="0" smtClean="0"/>
          </a:p>
          <a:p>
            <a:endParaRPr lang="en-US" altLang="en-US" dirty="0" smtClean="0"/>
          </a:p>
          <a:p>
            <a:endParaRPr lang="en-US" altLang="en-US" dirty="0" smtClean="0"/>
          </a:p>
        </p:txBody>
      </p:sp>
      <p:grpSp>
        <p:nvGrpSpPr>
          <p:cNvPr id="3" name="Group 2"/>
          <p:cNvGrpSpPr/>
          <p:nvPr/>
        </p:nvGrpSpPr>
        <p:grpSpPr>
          <a:xfrm>
            <a:off x="152400" y="2971800"/>
            <a:ext cx="8839200" cy="1028700"/>
            <a:chOff x="152400" y="3086100"/>
            <a:chExt cx="8839200" cy="1028700"/>
          </a:xfrm>
        </p:grpSpPr>
        <p:grpSp>
          <p:nvGrpSpPr>
            <p:cNvPr id="29702" name="Group 8"/>
            <p:cNvGrpSpPr>
              <a:grpSpLocks/>
            </p:cNvGrpSpPr>
            <p:nvPr/>
          </p:nvGrpSpPr>
          <p:grpSpPr bwMode="auto">
            <a:xfrm>
              <a:off x="152400" y="3086100"/>
              <a:ext cx="8839200" cy="1028700"/>
              <a:chOff x="97473" y="2079978"/>
              <a:chExt cx="8839200" cy="1028460"/>
            </a:xfrm>
          </p:grpSpPr>
          <p:pic>
            <p:nvPicPr>
              <p:cNvPr id="29704"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473" y="2079978"/>
                <a:ext cx="8839200" cy="10284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 name="Rectangle 11"/>
              <p:cNvSpPr/>
              <p:nvPr/>
            </p:nvSpPr>
            <p:spPr>
              <a:xfrm>
                <a:off x="284798" y="2472000"/>
                <a:ext cx="8402638" cy="271399"/>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dirty="0" smtClean="0">
                  <a:solidFill>
                    <a:srgbClr val="FFFFFF"/>
                  </a:solidFill>
                </a:endParaRPr>
              </a:p>
            </p:txBody>
          </p:sp>
        </p:grpSp>
        <p:sp>
          <p:nvSpPr>
            <p:cNvPr id="4" name="TextBox 3"/>
            <p:cNvSpPr txBox="1">
              <a:spLocks noChangeArrowheads="1"/>
            </p:cNvSpPr>
            <p:nvPr/>
          </p:nvSpPr>
          <p:spPr bwMode="auto">
            <a:xfrm>
              <a:off x="5400675" y="3440113"/>
              <a:ext cx="457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dirty="0">
                  <a:solidFill>
                    <a:srgbClr val="FF0000"/>
                  </a:solidFill>
                  <a:sym typeface="Wingdings" panose="05000000000000000000" pitchFamily="2" charset="2"/>
                </a:rPr>
                <a:t></a:t>
              </a:r>
              <a:endParaRPr lang="en-US" altLang="en-US" b="1" dirty="0">
                <a:solidFill>
                  <a:srgbClr val="FF0000"/>
                </a:solidFill>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33400" y="2757943"/>
            <a:ext cx="8077200" cy="1857084"/>
          </a:xfrm>
          <a:prstGeom prst="rect">
            <a:avLst/>
          </a:prstGeom>
          <a:ln>
            <a:solidFill>
              <a:schemeClr val="tx1"/>
            </a:solidFill>
          </a:ln>
        </p:spPr>
      </p:pic>
      <p:sp>
        <p:nvSpPr>
          <p:cNvPr id="2" name="Title 1"/>
          <p:cNvSpPr>
            <a:spLocks noGrp="1"/>
          </p:cNvSpPr>
          <p:nvPr>
            <p:ph type="title"/>
          </p:nvPr>
        </p:nvSpPr>
        <p:spPr/>
        <p:txBody>
          <a:bodyPr>
            <a:normAutofit fontScale="90000"/>
          </a:bodyPr>
          <a:lstStyle/>
          <a:p>
            <a:r>
              <a:rPr lang="en-US" dirty="0" smtClean="0"/>
              <a:t>MCA </a:t>
            </a:r>
            <a:r>
              <a:rPr lang="en-US" dirty="0"/>
              <a:t>Wkt</a:t>
            </a:r>
            <a:br>
              <a:rPr lang="en-US" dirty="0"/>
            </a:br>
            <a:r>
              <a:rPr lang="en-US" dirty="0"/>
              <a:t>Example</a:t>
            </a:r>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185350"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9944408-6C70-41D6-BD99-AA67C79E01A1}" type="slidenum">
              <a:rPr lang="en-US" altLang="en-US" smtClean="0"/>
              <a:pPr/>
              <a:t>90</a:t>
            </a:fld>
            <a:endParaRPr lang="en-US" altLang="en-US" dirty="0" smtClean="0"/>
          </a:p>
        </p:txBody>
      </p:sp>
      <p:sp>
        <p:nvSpPr>
          <p:cNvPr id="3" name="Content Placeholder 2"/>
          <p:cNvSpPr>
            <a:spLocks noGrp="1"/>
          </p:cNvSpPr>
          <p:nvPr>
            <p:ph sz="quarter" idx="12"/>
          </p:nvPr>
        </p:nvSpPr>
        <p:spPr/>
        <p:txBody>
          <a:bodyPr>
            <a:normAutofit fontScale="92500" lnSpcReduction="10000"/>
          </a:bodyPr>
          <a:lstStyle/>
          <a:p>
            <a:r>
              <a:rPr lang="en-US" altLang="en-US" dirty="0" smtClean="0"/>
              <a:t>Look up FPL</a:t>
            </a:r>
          </a:p>
          <a:p>
            <a:endParaRPr lang="en-US" altLang="en-US" dirty="0" smtClean="0"/>
          </a:p>
          <a:p>
            <a:endParaRPr lang="en-US" altLang="en-US" dirty="0" smtClean="0"/>
          </a:p>
          <a:p>
            <a:endParaRPr lang="en-US" altLang="en-US" dirty="0" smtClean="0"/>
          </a:p>
          <a:p>
            <a:r>
              <a:rPr lang="en-US" altLang="en-US" dirty="0" smtClean="0"/>
              <a:t>Look up applicable percentage</a:t>
            </a:r>
          </a:p>
          <a:p>
            <a:r>
              <a:rPr lang="en-US" altLang="en-US" dirty="0" smtClean="0"/>
              <a:t>Do arithmetic</a:t>
            </a:r>
          </a:p>
        </p:txBody>
      </p:sp>
      <p:cxnSp>
        <p:nvCxnSpPr>
          <p:cNvPr id="10" name="Straight Arrow Connector 9"/>
          <p:cNvCxnSpPr/>
          <p:nvPr/>
        </p:nvCxnSpPr>
        <p:spPr>
          <a:xfrm flipV="1">
            <a:off x="6986318" y="3962401"/>
            <a:ext cx="862282" cy="96799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6200" y="365125"/>
            <a:ext cx="859465" cy="859465"/>
          </a:xfrm>
          <a:prstGeom prst="rect">
            <a:avLst/>
          </a:prstGeom>
        </p:spPr>
      </p:pic>
      <p:cxnSp>
        <p:nvCxnSpPr>
          <p:cNvPr id="7" name="Straight Arrow Connector 6"/>
          <p:cNvCxnSpPr/>
          <p:nvPr/>
        </p:nvCxnSpPr>
        <p:spPr>
          <a:xfrm>
            <a:off x="3505200" y="2463987"/>
            <a:ext cx="4191000" cy="58401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MCA Wkt</a:t>
            </a:r>
            <a:endParaRPr lang="en-US" dirty="0"/>
          </a:p>
        </p:txBody>
      </p:sp>
      <p:sp>
        <p:nvSpPr>
          <p:cNvPr id="186372"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TY2016</a:t>
            </a:r>
          </a:p>
        </p:txBody>
      </p:sp>
      <p:sp>
        <p:nvSpPr>
          <p:cNvPr id="186373"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F4E6C9A-0C80-47B5-B596-23F4E65FDC80}" type="slidenum">
              <a:rPr lang="en-US" altLang="en-US" smtClean="0"/>
              <a:pPr/>
              <a:t>91</a:t>
            </a:fld>
            <a:endParaRPr lang="en-US" altLang="en-US" dirty="0" smtClean="0"/>
          </a:p>
        </p:txBody>
      </p:sp>
      <p:sp>
        <p:nvSpPr>
          <p:cNvPr id="3" name="Content Placeholder 2"/>
          <p:cNvSpPr>
            <a:spLocks noGrp="1"/>
          </p:cNvSpPr>
          <p:nvPr>
            <p:ph sz="quarter" idx="12"/>
          </p:nvPr>
        </p:nvSpPr>
        <p:spPr>
          <a:xfrm>
            <a:off x="628650" y="1946523"/>
            <a:ext cx="7869654" cy="4301877"/>
          </a:xfrm>
        </p:spPr>
        <p:txBody>
          <a:bodyPr>
            <a:normAutofit fontScale="77500" lnSpcReduction="20000"/>
          </a:bodyPr>
          <a:lstStyle/>
          <a:p>
            <a:r>
              <a:rPr lang="en-US" altLang="en-US" dirty="0" smtClean="0"/>
              <a:t>Line 10 – SLCSP* cost for persons that can get insurance only in the individual market and not otherwise exempt</a:t>
            </a:r>
          </a:p>
          <a:p>
            <a:pPr lvl="1"/>
            <a:r>
              <a:rPr lang="en-US" altLang="en-US" dirty="0" smtClean="0"/>
              <a:t>EXCLUDES family members that have or eligible for government-sponsored coverage </a:t>
            </a:r>
          </a:p>
          <a:p>
            <a:pPr lvl="2"/>
            <a:r>
              <a:rPr lang="en-US" altLang="en-US" sz="3600" dirty="0" smtClean="0"/>
              <a:t>e.g. Medicare, Medicaid, CHIP, VA or TRICARE</a:t>
            </a:r>
          </a:p>
          <a:p>
            <a:pPr lvl="1"/>
            <a:r>
              <a:rPr lang="en-US" altLang="en-US" dirty="0" smtClean="0"/>
              <a:t>Use sum of fewest number of silver plans possible if one policy cannot cover all persons</a:t>
            </a:r>
          </a:p>
          <a:p>
            <a:pPr marL="0" indent="0">
              <a:buNone/>
            </a:pPr>
            <a:r>
              <a:rPr lang="en-US" altLang="en-US" dirty="0" smtClean="0"/>
              <a:t>*</a:t>
            </a:r>
            <a:r>
              <a:rPr lang="en-US" altLang="en-US" sz="3600" dirty="0" smtClean="0"/>
              <a:t>Second-lowest-cost silver plan</a:t>
            </a:r>
          </a:p>
        </p:txBody>
      </p:sp>
      <p:sp>
        <p:nvSpPr>
          <p:cNvPr id="8" name="TextBox 7"/>
          <p:cNvSpPr txBox="1"/>
          <p:nvPr/>
        </p:nvSpPr>
        <p:spPr>
          <a:xfrm>
            <a:off x="6629400" y="1316038"/>
            <a:ext cx="1857375" cy="368300"/>
          </a:xfrm>
          <a:prstGeom prst="rect">
            <a:avLst/>
          </a:prstGeom>
          <a:noFill/>
          <a:ln w="19050">
            <a:solidFill>
              <a:srgbClr val="00B0F0"/>
            </a:solidFill>
          </a:ln>
        </p:spPr>
        <p:txBody>
          <a:bodyPr>
            <a:spAutoFit/>
          </a:bodyPr>
          <a:lstStyle/>
          <a:p>
            <a:pPr algn="ctr" eaLnBrk="1" fontAlgn="auto" hangingPunct="1">
              <a:spcBef>
                <a:spcPts val="0"/>
              </a:spcBef>
              <a:spcAft>
                <a:spcPts val="0"/>
              </a:spcAft>
              <a:defRPr/>
            </a:pPr>
            <a:r>
              <a:rPr lang="en-US" b="1" dirty="0">
                <a:solidFill>
                  <a:srgbClr val="00B0F0"/>
                </a:solidFill>
                <a:latin typeface="+mn-lt"/>
              </a:rPr>
              <a:t>Pub 4012 </a:t>
            </a:r>
            <a:r>
              <a:rPr lang="en-US" b="1" dirty="0" smtClean="0">
                <a:solidFill>
                  <a:srgbClr val="00B0F0"/>
                </a:solidFill>
                <a:latin typeface="+mn-lt"/>
              </a:rPr>
              <a:t>ACA-11</a:t>
            </a:r>
            <a:endParaRPr lang="en-US" b="1" dirty="0">
              <a:solidFill>
                <a:srgbClr val="00B0F0"/>
              </a:solidFill>
              <a:latin typeface="+mn-lt"/>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4935" y="363537"/>
            <a:ext cx="859465" cy="8594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MCA </a:t>
            </a:r>
            <a:r>
              <a:rPr lang="en-US" dirty="0"/>
              <a:t>Wkt</a:t>
            </a:r>
            <a:br>
              <a:rPr lang="en-US" dirty="0"/>
            </a:br>
            <a:r>
              <a:rPr lang="en-US" dirty="0"/>
              <a:t>Example</a:t>
            </a:r>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188421"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7E992B9-75F7-4AC8-B5F7-6C39B7CEFABF}" type="slidenum">
              <a:rPr lang="en-US" altLang="en-US" smtClean="0"/>
              <a:pPr/>
              <a:t>92</a:t>
            </a:fld>
            <a:endParaRPr lang="en-US" altLang="en-US" dirty="0" smtClean="0"/>
          </a:p>
        </p:txBody>
      </p:sp>
      <p:sp>
        <p:nvSpPr>
          <p:cNvPr id="188419" name="Content Placeholder 2"/>
          <p:cNvSpPr>
            <a:spLocks noGrp="1"/>
          </p:cNvSpPr>
          <p:nvPr>
            <p:ph sz="quarter" idx="12"/>
          </p:nvPr>
        </p:nvSpPr>
        <p:spPr/>
        <p:txBody>
          <a:bodyPr>
            <a:normAutofit/>
          </a:bodyPr>
          <a:lstStyle/>
          <a:p>
            <a:r>
              <a:rPr lang="en-US" altLang="en-US" dirty="0" smtClean="0"/>
              <a:t>Look up and enter SLCSP on Line 10:</a:t>
            </a:r>
          </a:p>
          <a:p>
            <a:endParaRPr lang="en-US" altLang="en-US" dirty="0" smtClean="0"/>
          </a:p>
          <a:p>
            <a:endParaRPr lang="en-US" altLang="en-US" dirty="0" smtClean="0"/>
          </a:p>
          <a:p>
            <a:r>
              <a:rPr lang="en-US" altLang="en-US" dirty="0" smtClean="0"/>
              <a:t>Grandchild only</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8839" y="416173"/>
            <a:ext cx="859465" cy="859465"/>
          </a:xfrm>
          <a:prstGeom prst="rect">
            <a:avLst/>
          </a:prstGeom>
        </p:spPr>
      </p:pic>
      <p:pic>
        <p:nvPicPr>
          <p:cNvPr id="5" name="Picture 4"/>
          <p:cNvPicPr>
            <a:picLocks noChangeAspect="1"/>
          </p:cNvPicPr>
          <p:nvPr/>
        </p:nvPicPr>
        <p:blipFill>
          <a:blip r:embed="rId3"/>
          <a:stretch>
            <a:fillRect/>
          </a:stretch>
        </p:blipFill>
        <p:spPr>
          <a:xfrm>
            <a:off x="228599" y="3576348"/>
            <a:ext cx="8686801" cy="1071852"/>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MCA Wkt</a:t>
            </a:r>
            <a:endParaRPr lang="en-US" dirty="0"/>
          </a:p>
        </p:txBody>
      </p:sp>
      <p:sp>
        <p:nvSpPr>
          <p:cNvPr id="189444"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TY2016</a:t>
            </a:r>
          </a:p>
        </p:txBody>
      </p:sp>
      <p:sp>
        <p:nvSpPr>
          <p:cNvPr id="189445"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590E7A1-FA7D-450E-AA74-D426C873C190}" type="slidenum">
              <a:rPr lang="en-US" altLang="en-US" smtClean="0"/>
              <a:pPr/>
              <a:t>93</a:t>
            </a:fld>
            <a:endParaRPr lang="en-US" altLang="en-US" dirty="0" smtClean="0"/>
          </a:p>
        </p:txBody>
      </p:sp>
      <p:sp>
        <p:nvSpPr>
          <p:cNvPr id="189443" name="Content Placeholder 2"/>
          <p:cNvSpPr>
            <a:spLocks noGrp="1"/>
          </p:cNvSpPr>
          <p:nvPr>
            <p:ph sz="quarter" idx="12"/>
          </p:nvPr>
        </p:nvSpPr>
        <p:spPr/>
        <p:txBody>
          <a:bodyPr/>
          <a:lstStyle/>
          <a:p>
            <a:r>
              <a:rPr lang="en-US" altLang="en-US" dirty="0" smtClean="0"/>
              <a:t>Individuals included in Line 1 can be different than those in Line 10!</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5885" y="365125"/>
            <a:ext cx="859465" cy="859465"/>
          </a:xfrm>
          <a:prstGeom prst="rect">
            <a:avLst/>
          </a:prstGeom>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MCA </a:t>
            </a:r>
            <a:r>
              <a:rPr lang="en-US" dirty="0"/>
              <a:t>Wkt</a:t>
            </a:r>
            <a:br>
              <a:rPr lang="en-US" dirty="0"/>
            </a:br>
            <a:r>
              <a:rPr lang="en-US" dirty="0"/>
              <a:t>Example</a:t>
            </a:r>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191493"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A491B38-B592-4504-AF45-F1D0680470A3}" type="slidenum">
              <a:rPr lang="en-US" altLang="en-US" smtClean="0"/>
              <a:pPr/>
              <a:t>94</a:t>
            </a:fld>
            <a:endParaRPr lang="en-US" altLang="en-US" dirty="0" smtClean="0"/>
          </a:p>
        </p:txBody>
      </p:sp>
      <p:sp>
        <p:nvSpPr>
          <p:cNvPr id="191491" name="Content Placeholder 2"/>
          <p:cNvSpPr>
            <a:spLocks noGrp="1"/>
          </p:cNvSpPr>
          <p:nvPr>
            <p:ph sz="quarter" idx="12"/>
          </p:nvPr>
        </p:nvSpPr>
        <p:spPr/>
        <p:txBody>
          <a:bodyPr>
            <a:normAutofit/>
          </a:bodyPr>
          <a:lstStyle/>
          <a:p>
            <a:r>
              <a:rPr lang="en-US" altLang="en-US" dirty="0" smtClean="0"/>
              <a:t>Complete lines 11, 12 and 13</a:t>
            </a:r>
          </a:p>
          <a:p>
            <a:endParaRPr lang="en-US" altLang="en-US" dirty="0"/>
          </a:p>
          <a:p>
            <a:endParaRPr lang="en-US" altLang="en-US" dirty="0" smtClean="0"/>
          </a:p>
          <a:p>
            <a:r>
              <a:rPr lang="en-US" altLang="en-US" dirty="0" smtClean="0"/>
              <a:t>Compare to affordability threshold of 8.13% of $41,777 or $3,396</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4423" y="365125"/>
            <a:ext cx="859465" cy="859465"/>
          </a:xfrm>
          <a:prstGeom prst="rect">
            <a:avLst/>
          </a:prstGeom>
        </p:spPr>
      </p:pic>
      <p:pic>
        <p:nvPicPr>
          <p:cNvPr id="3" name="Picture 2"/>
          <p:cNvPicPr>
            <a:picLocks noChangeAspect="1"/>
          </p:cNvPicPr>
          <p:nvPr/>
        </p:nvPicPr>
        <p:blipFill>
          <a:blip r:embed="rId4"/>
          <a:stretch>
            <a:fillRect/>
          </a:stretch>
        </p:blipFill>
        <p:spPr>
          <a:xfrm>
            <a:off x="628650" y="2902757"/>
            <a:ext cx="8134350" cy="1440770"/>
          </a:xfrm>
          <a:prstGeom prst="rect">
            <a:avLst/>
          </a:prstGeom>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14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Marketplace Coverage Affordability Exemption</a:t>
            </a:r>
            <a:endParaRPr lang="en-US" dirty="0"/>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194565"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84D9650-38D0-446F-8030-2A57C41F0685}" type="slidenum">
              <a:rPr lang="en-US" altLang="en-US" smtClean="0"/>
              <a:pPr/>
              <a:t>95</a:t>
            </a:fld>
            <a:endParaRPr lang="en-US" altLang="en-US" dirty="0" smtClean="0"/>
          </a:p>
        </p:txBody>
      </p:sp>
      <p:sp>
        <p:nvSpPr>
          <p:cNvPr id="194563" name="Content Placeholder 2"/>
          <p:cNvSpPr>
            <a:spLocks noGrp="1"/>
          </p:cNvSpPr>
          <p:nvPr>
            <p:ph sz="quarter" idx="12"/>
          </p:nvPr>
        </p:nvSpPr>
        <p:spPr/>
        <p:txBody>
          <a:bodyPr>
            <a:normAutofit/>
          </a:bodyPr>
          <a:lstStyle/>
          <a:p>
            <a:r>
              <a:rPr lang="en-US" altLang="en-US" dirty="0" smtClean="0"/>
              <a:t>When annualized cost (line 13 of MCA Worksheet) is greater than affordability threshold</a:t>
            </a:r>
          </a:p>
          <a:p>
            <a:pPr lvl="1"/>
            <a:r>
              <a:rPr lang="en-US" altLang="en-US" dirty="0" smtClean="0"/>
              <a:t>exemption applies </a:t>
            </a:r>
          </a:p>
          <a:p>
            <a:pPr lvl="1"/>
            <a:r>
              <a:rPr lang="en-US" altLang="en-US" dirty="0" smtClean="0"/>
              <a:t>to those included in line 1 that need the exemption</a:t>
            </a: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0" y="381000"/>
            <a:ext cx="859465" cy="859465"/>
          </a:xfrm>
          <a:prstGeom prst="rect">
            <a:avLst/>
          </a:prstGeom>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68601" y="381000"/>
            <a:ext cx="8346799" cy="5845055"/>
          </a:xfrm>
          <a:prstGeom prst="rect">
            <a:avLst/>
          </a:prstGeom>
          <a:ln>
            <a:solidFill>
              <a:schemeClr val="tx1"/>
            </a:solidFill>
          </a:ln>
        </p:spPr>
      </p:pic>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193540"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C4EED5-B677-406D-B479-991D6235100B}" type="slidenum">
              <a:rPr lang="en-US" altLang="en-US" smtClean="0"/>
              <a:pPr/>
              <a:t>96</a:t>
            </a:fld>
            <a:endParaRPr lang="en-US" altLang="en-US" dirty="0" smtClean="0"/>
          </a:p>
        </p:txBody>
      </p:sp>
      <p:sp>
        <p:nvSpPr>
          <p:cNvPr id="8" name="Rounded Rectangle 7"/>
          <p:cNvSpPr/>
          <p:nvPr/>
        </p:nvSpPr>
        <p:spPr>
          <a:xfrm>
            <a:off x="7848600" y="5638800"/>
            <a:ext cx="990600" cy="381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defRPr/>
            </a:pPr>
            <a:endParaRPr lang="en-US" altLang="en-US" dirty="0" smtClean="0">
              <a:solidFill>
                <a:srgbClr val="FFFFFF"/>
              </a:solidFill>
            </a:endParaRPr>
          </a:p>
        </p:txBody>
      </p:sp>
      <p:sp>
        <p:nvSpPr>
          <p:cNvPr id="9" name="Title 1"/>
          <p:cNvSpPr txBox="1">
            <a:spLocks/>
          </p:cNvSpPr>
          <p:nvPr/>
        </p:nvSpPr>
        <p:spPr>
          <a:xfrm>
            <a:off x="1238250" y="76200"/>
            <a:ext cx="3028950" cy="705477"/>
          </a:xfrm>
          <a:prstGeom prst="rect">
            <a:avLst/>
          </a:prstGeom>
          <a:solidFill>
            <a:srgbClr val="67202F"/>
          </a:solidFill>
        </p:spPr>
        <p:txBody>
          <a:bodyPr vert="horz" lIns="91440" tIns="45720" rIns="91440" bIns="45720" rtlCol="0" anchor="ctr">
            <a:normAutofit fontScale="52500" lnSpcReduction="20000"/>
          </a:bodyPr>
          <a:lstStyle>
            <a:lvl1pPr marL="55563" indent="0" algn="l" defTabSz="914400" rtl="0" eaLnBrk="1" latinLnBrk="0" hangingPunct="1">
              <a:lnSpc>
                <a:spcPct val="90000"/>
              </a:lnSpc>
              <a:spcBef>
                <a:spcPct val="0"/>
              </a:spcBef>
              <a:buNone/>
              <a:defRPr sz="4800" b="1" kern="1200">
                <a:solidFill>
                  <a:schemeClr val="bg1"/>
                </a:solidFill>
                <a:latin typeface="+mn-lt"/>
                <a:ea typeface="Verdana" panose="020B0604030504040204" pitchFamily="34" charset="0"/>
                <a:cs typeface="Verdana" panose="020B0604030504040204" pitchFamily="34" charset="0"/>
              </a:defRPr>
            </a:lvl1pPr>
          </a:lstStyle>
          <a:p>
            <a:pPr fontAlgn="auto">
              <a:spcAft>
                <a:spcPts val="0"/>
              </a:spcAft>
            </a:pPr>
            <a:r>
              <a:rPr lang="en-US" dirty="0" smtClean="0">
                <a:cs typeface="Calibri" panose="020F0502020204030204" pitchFamily="34" charset="0"/>
              </a:rPr>
              <a:t>MCA Wkt</a:t>
            </a:r>
            <a:br>
              <a:rPr lang="en-US" dirty="0" smtClean="0">
                <a:cs typeface="Calibri" panose="020F0502020204030204" pitchFamily="34" charset="0"/>
              </a:rPr>
            </a:br>
            <a:r>
              <a:rPr lang="en-US" dirty="0" smtClean="0">
                <a:cs typeface="Calibri" panose="020F0502020204030204" pitchFamily="34" charset="0"/>
              </a:rPr>
              <a:t>Example</a:t>
            </a:r>
            <a:endParaRPr lang="en-US" dirty="0">
              <a:cs typeface="Calibri" panose="020F0502020204030204" pitchFamily="34" charset="0"/>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000" y="71126"/>
            <a:ext cx="633339" cy="633339"/>
          </a:xfrm>
          <a:prstGeom prst="rect">
            <a:avLst/>
          </a:prstGeom>
        </p:spPr>
      </p:pic>
      <p:sp>
        <p:nvSpPr>
          <p:cNvPr id="10" name="Rounded Rectangle 9"/>
          <p:cNvSpPr/>
          <p:nvPr/>
        </p:nvSpPr>
        <p:spPr>
          <a:xfrm>
            <a:off x="1600200" y="3278862"/>
            <a:ext cx="3886200" cy="2281476"/>
          </a:xfrm>
          <a:prstGeom prst="roundRect">
            <a:avLst/>
          </a:prstGeom>
          <a:solidFill>
            <a:schemeClr val="accent2">
              <a:lumMod val="20000"/>
              <a:lumOff val="80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3200" dirty="0" smtClean="0">
                <a:solidFill>
                  <a:schemeClr val="tx1"/>
                </a:solidFill>
              </a:rPr>
              <a:t>Grandchild can claim the exemption; grandparents don’t need an exemption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Affordability Calculator</a:t>
            </a:r>
            <a:endParaRPr lang="en-US" dirty="0"/>
          </a:p>
        </p:txBody>
      </p:sp>
      <p:sp>
        <p:nvSpPr>
          <p:cNvPr id="3" name="Footer Placeholder 2"/>
          <p:cNvSpPr>
            <a:spLocks noGrp="1"/>
          </p:cNvSpPr>
          <p:nvPr>
            <p:ph type="ftr" sz="quarter" idx="10"/>
          </p:nvPr>
        </p:nvSpPr>
        <p:spPr/>
        <p:txBody>
          <a:bodyPr/>
          <a:lstStyle/>
          <a:p>
            <a:pPr>
              <a:defRPr/>
            </a:pPr>
            <a:r>
              <a:rPr lang="en-US" dirty="0" smtClean="0"/>
              <a:t>NTTC Training – TY2016</a:t>
            </a:r>
            <a:endParaRPr lang="en-US" dirty="0"/>
          </a:p>
        </p:txBody>
      </p:sp>
      <p:sp>
        <p:nvSpPr>
          <p:cNvPr id="4" name="Slide Number Placeholder 3"/>
          <p:cNvSpPr>
            <a:spLocks noGrp="1"/>
          </p:cNvSpPr>
          <p:nvPr>
            <p:ph type="sldNum" sz="quarter" idx="11"/>
          </p:nvPr>
        </p:nvSpPr>
        <p:spPr/>
        <p:txBody>
          <a:bodyPr/>
          <a:lstStyle/>
          <a:p>
            <a:pPr>
              <a:defRPr/>
            </a:pPr>
            <a:fld id="{9A7DE7B2-8EA6-41E1-94BA-00496E25FD19}" type="slidenum">
              <a:rPr lang="en-US" altLang="en-US" smtClean="0"/>
              <a:pPr>
                <a:defRPr/>
              </a:pPr>
              <a:t>97</a:t>
            </a:fld>
            <a:endParaRPr lang="en-US" altLang="en-US" dirty="0"/>
          </a:p>
        </p:txBody>
      </p:sp>
      <p:sp>
        <p:nvSpPr>
          <p:cNvPr id="5" name="Content Placeholder 4"/>
          <p:cNvSpPr>
            <a:spLocks noGrp="1"/>
          </p:cNvSpPr>
          <p:nvPr>
            <p:ph sz="quarter" idx="12"/>
          </p:nvPr>
        </p:nvSpPr>
        <p:spPr/>
        <p:txBody>
          <a:bodyPr>
            <a:normAutofit/>
          </a:bodyPr>
          <a:lstStyle/>
          <a:p>
            <a:r>
              <a:rPr lang="en-US" altLang="en-US" dirty="0" smtClean="0"/>
              <a:t>cotaxaide.org/tools</a:t>
            </a:r>
          </a:p>
          <a:p>
            <a:r>
              <a:rPr lang="en-US" dirty="0" smtClean="0"/>
              <a:t>Great tool – if used properly</a:t>
            </a:r>
          </a:p>
          <a:p>
            <a:r>
              <a:rPr lang="en-US" dirty="0" smtClean="0"/>
              <a:t>Read all instructions carefully and be careful with coverage quote lookups</a:t>
            </a:r>
            <a:endParaRPr lang="en-US" dirty="0"/>
          </a:p>
        </p:txBody>
      </p:sp>
    </p:spTree>
    <p:extLst>
      <p:ext uri="{BB962C8B-B14F-4D97-AF65-F5344CB8AC3E}">
        <p14:creationId xmlns:p14="http://schemas.microsoft.com/office/powerpoint/2010/main" val="153023235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Affordability Example:</a:t>
            </a:r>
            <a:br>
              <a:rPr lang="en-US" dirty="0" smtClean="0"/>
            </a:br>
            <a:r>
              <a:rPr lang="en-US" dirty="0" smtClean="0"/>
              <a:t>Tommy</a:t>
            </a:r>
            <a:endParaRPr lang="en-US" dirty="0"/>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197637"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E8E63CB-A8D1-4242-95EB-ED420A3A69B0}" type="slidenum">
              <a:rPr lang="en-US" altLang="en-US" smtClean="0"/>
              <a:pPr/>
              <a:t>98</a:t>
            </a:fld>
            <a:endParaRPr lang="en-US" altLang="en-US" dirty="0" smtClean="0"/>
          </a:p>
        </p:txBody>
      </p:sp>
      <p:sp>
        <p:nvSpPr>
          <p:cNvPr id="3" name="Content Placeholder 2"/>
          <p:cNvSpPr>
            <a:spLocks noGrp="1"/>
          </p:cNvSpPr>
          <p:nvPr>
            <p:ph sz="quarter" idx="12"/>
          </p:nvPr>
        </p:nvSpPr>
        <p:spPr>
          <a:xfrm>
            <a:off x="628650" y="1981200"/>
            <a:ext cx="7869654" cy="4079627"/>
          </a:xfrm>
        </p:spPr>
        <p:txBody>
          <a:bodyPr>
            <a:normAutofit fontScale="70000" lnSpcReduction="20000"/>
          </a:bodyPr>
          <a:lstStyle/>
          <a:p>
            <a:r>
              <a:rPr lang="en-US" altLang="en-US" dirty="0" smtClean="0"/>
              <a:t>Tommy, age 27 on 1/1/2016, lives in an expansion state, no coverage all year (paid SRP for all of 2015)</a:t>
            </a:r>
          </a:p>
          <a:p>
            <a:r>
              <a:rPr lang="en-US" altLang="en-US" dirty="0" smtClean="0"/>
              <a:t>Worked Jan and earned $2,000</a:t>
            </a:r>
          </a:p>
          <a:p>
            <a:pPr lvl="1"/>
            <a:r>
              <a:rPr lang="en-US" altLang="en-US" dirty="0" smtClean="0"/>
              <a:t>Employer offered coverage at $95/ mo</a:t>
            </a:r>
          </a:p>
          <a:p>
            <a:r>
              <a:rPr lang="en-US" altLang="en-US" dirty="0" smtClean="0"/>
              <a:t>Unemployed Feb – Oct and got $8,200 of unemployment income</a:t>
            </a:r>
          </a:p>
          <a:p>
            <a:pPr lvl="1"/>
            <a:r>
              <a:rPr lang="en-US" altLang="en-US" dirty="0" smtClean="0"/>
              <a:t>Eligible for Medicaid, but did not apply</a:t>
            </a:r>
          </a:p>
          <a:p>
            <a:r>
              <a:rPr lang="en-US" altLang="en-US" dirty="0" smtClean="0"/>
              <a:t>Worked Nov – Dec and earned $5,000</a:t>
            </a:r>
          </a:p>
          <a:p>
            <a:pPr lvl="1"/>
            <a:r>
              <a:rPr lang="en-US" altLang="en-US" dirty="0" smtClean="0"/>
              <a:t>Employer coverage starts Jan 2017</a:t>
            </a:r>
          </a:p>
        </p:txBody>
      </p:sp>
      <p:sp>
        <p:nvSpPr>
          <p:cNvPr id="6" name="TextBox 5"/>
          <p:cNvSpPr txBox="1">
            <a:spLocks noChangeArrowheads="1"/>
          </p:cNvSpPr>
          <p:nvPr/>
        </p:nvSpPr>
        <p:spPr bwMode="auto">
          <a:xfrm>
            <a:off x="6765925" y="5181600"/>
            <a:ext cx="1708150" cy="954088"/>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2800" b="1" dirty="0">
                <a:solidFill>
                  <a:srgbClr val="0000FF"/>
                </a:solidFill>
              </a:rPr>
              <a:t>MAGI = $15,200</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0" y="363537"/>
            <a:ext cx="859465" cy="8594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Affordability Example:</a:t>
            </a:r>
            <a:br>
              <a:rPr lang="en-US" dirty="0" smtClean="0"/>
            </a:br>
            <a:r>
              <a:rPr lang="en-US" dirty="0" smtClean="0"/>
              <a:t>Tommy</a:t>
            </a:r>
            <a:endParaRPr lang="en-US" dirty="0"/>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199685"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F0E92CB-C6E2-4351-9D1D-80ADF9B236A7}" type="slidenum">
              <a:rPr lang="en-US" altLang="en-US" smtClean="0"/>
              <a:pPr/>
              <a:t>99</a:t>
            </a:fld>
            <a:endParaRPr lang="en-US" altLang="en-US" dirty="0" smtClean="0"/>
          </a:p>
        </p:txBody>
      </p:sp>
      <p:sp>
        <p:nvSpPr>
          <p:cNvPr id="3" name="Content Placeholder 2"/>
          <p:cNvSpPr>
            <a:spLocks noGrp="1"/>
          </p:cNvSpPr>
          <p:nvPr>
            <p:ph sz="quarter" idx="12"/>
          </p:nvPr>
        </p:nvSpPr>
        <p:spPr/>
        <p:txBody>
          <a:bodyPr>
            <a:normAutofit fontScale="85000" lnSpcReduction="20000"/>
          </a:bodyPr>
          <a:lstStyle/>
          <a:p>
            <a:r>
              <a:rPr lang="en-US" altLang="en-US" dirty="0" smtClean="0"/>
              <a:t>No Marketplace exemption</a:t>
            </a:r>
          </a:p>
          <a:p>
            <a:r>
              <a:rPr lang="en-US" altLang="en-US" dirty="0" smtClean="0"/>
              <a:t>Above the filing threshold</a:t>
            </a:r>
          </a:p>
          <a:p>
            <a:r>
              <a:rPr lang="en-US" altLang="en-US" dirty="0" smtClean="0"/>
              <a:t>A citizen of the U.S.; not in a health care sharing ministry; not a member of an Indian tribe; not incarcerated</a:t>
            </a:r>
          </a:p>
          <a:p>
            <a:r>
              <a:rPr lang="en-US" altLang="en-US" dirty="0" smtClean="0"/>
              <a:t>Only possible exemptions</a:t>
            </a:r>
          </a:p>
          <a:p>
            <a:pPr lvl="1"/>
            <a:r>
              <a:rPr lang="en-US" altLang="en-US" dirty="0" smtClean="0"/>
              <a:t>Affordability</a:t>
            </a:r>
          </a:p>
          <a:p>
            <a:pPr lvl="1"/>
            <a:r>
              <a:rPr lang="en-US" altLang="en-US" dirty="0" smtClean="0"/>
              <a:t>Short gap</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5885" y="365125"/>
            <a:ext cx="859465" cy="8594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TTC">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TC 2016 Template.potx" id="{30F31F80-841A-4692-9C16-96298E5C3365}" vid="{A1287FF5-2D37-48D3-BB4A-79C7722276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NTTC 2016 PPT Template</Template>
  <TotalTime>0</TotalTime>
  <Words>13070</Words>
  <Application>Microsoft Office PowerPoint</Application>
  <PresentationFormat>On-screen Show (4:3)</PresentationFormat>
  <Paragraphs>1865</Paragraphs>
  <Slides>192</Slides>
  <Notes>179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192</vt:i4>
      </vt:variant>
    </vt:vector>
  </HeadingPairs>
  <TitlesOfParts>
    <vt:vector size="200" baseType="lpstr">
      <vt:lpstr>Arial Unicode MS</vt:lpstr>
      <vt:lpstr>PMingLiU</vt:lpstr>
      <vt:lpstr>Arial</vt:lpstr>
      <vt:lpstr>Calibri</vt:lpstr>
      <vt:lpstr>Franklin Gothic Book</vt:lpstr>
      <vt:lpstr>Verdana</vt:lpstr>
      <vt:lpstr>Wingdings</vt:lpstr>
      <vt:lpstr>NTTC</vt:lpstr>
      <vt:lpstr>Affordable Care Act </vt:lpstr>
      <vt:lpstr>Presentation Outline</vt:lpstr>
      <vt:lpstr>Shared Responsibility for Health Coverage</vt:lpstr>
      <vt:lpstr>Three Main Elements</vt:lpstr>
      <vt:lpstr>Intake &amp; Interview</vt:lpstr>
      <vt:lpstr>Intake &amp; Interview</vt:lpstr>
      <vt:lpstr>Intake &amp; Interview</vt:lpstr>
      <vt:lpstr>Intake &amp; Interview 13614-C</vt:lpstr>
      <vt:lpstr>Coverage End Result:  Form 1040</vt:lpstr>
      <vt:lpstr>What is Minimum Essential Coverage (MEC)?</vt:lpstr>
      <vt:lpstr>Types of MEC</vt:lpstr>
      <vt:lpstr>Types of MEC</vt:lpstr>
      <vt:lpstr>Types of MEC</vt:lpstr>
      <vt:lpstr>Types of MEC</vt:lpstr>
      <vt:lpstr>Does Taxpayer  Have MEC?</vt:lpstr>
      <vt:lpstr>Other Tax Forms That Show MEC</vt:lpstr>
      <vt:lpstr>MEC Interview Questions</vt:lpstr>
      <vt:lpstr>Is This MEC?</vt:lpstr>
      <vt:lpstr>Is This MEC?</vt:lpstr>
      <vt:lpstr>Is This MEC?</vt:lpstr>
      <vt:lpstr>Is This MEC?</vt:lpstr>
      <vt:lpstr>Who is Responsible for Coverage?</vt:lpstr>
      <vt:lpstr>Who is Responsible for Coverage?</vt:lpstr>
      <vt:lpstr>Who is Responsible for Coverage – Unclaimed Dependent</vt:lpstr>
      <vt:lpstr>Who is Responsible for Coverage?</vt:lpstr>
      <vt:lpstr>Who is Responsible for Coverage?</vt:lpstr>
      <vt:lpstr>Who is Responsible for Coverage?</vt:lpstr>
      <vt:lpstr>When is Coverage Needed?</vt:lpstr>
      <vt:lpstr>When Everyone Has  MEC All Year (not Mkt policy)</vt:lpstr>
      <vt:lpstr>When Everyone Has  MEC All Year (not Mkt policy)</vt:lpstr>
      <vt:lpstr>When Everyone Has  MEC All Year</vt:lpstr>
      <vt:lpstr>Now It Gets a Little Complicated</vt:lpstr>
      <vt:lpstr>Now It Gets a Little Complicated</vt:lpstr>
      <vt:lpstr>Exemption Form 8965</vt:lpstr>
      <vt:lpstr>Who needs an exemption?</vt:lpstr>
      <vt:lpstr>Types of Exemptions</vt:lpstr>
      <vt:lpstr>Types of Exemptions</vt:lpstr>
      <vt:lpstr>PowerPoint Presentation</vt:lpstr>
      <vt:lpstr>Is there a Marketplace  Exemption?</vt:lpstr>
      <vt:lpstr>Is there a Marketplace  Exemption?</vt:lpstr>
      <vt:lpstr>Is there an Exemption?</vt:lpstr>
      <vt:lpstr>Filing Threshold Exemption</vt:lpstr>
      <vt:lpstr>Filing Threshold Exemption – Household Income </vt:lpstr>
      <vt:lpstr>Dependent Filing Requirement</vt:lpstr>
      <vt:lpstr>Dependent Income in TaxSlayer</vt:lpstr>
      <vt:lpstr>Household Income for  Filing Threshold Exemption</vt:lpstr>
      <vt:lpstr>Filing Threshold Exemption – Gross Income</vt:lpstr>
      <vt:lpstr>Gross Income for Filing Threshold Exemption</vt:lpstr>
      <vt:lpstr>2016 Federal  Filing Thresholds</vt:lpstr>
      <vt:lpstr>Filing Threshold Exemption</vt:lpstr>
      <vt:lpstr>Affordability Calculator</vt:lpstr>
      <vt:lpstr>Filing a Return to claim a Coverage Exemption</vt:lpstr>
      <vt:lpstr>Individual Exemptions  Claimed on Form 8965 Part III</vt:lpstr>
      <vt:lpstr>Short-Gap Exemption Code B</vt:lpstr>
      <vt:lpstr>Short-Gap Exemption</vt:lpstr>
      <vt:lpstr>Short Gap Exemption Example 1</vt:lpstr>
      <vt:lpstr>Short Gap Exemption Example 2</vt:lpstr>
      <vt:lpstr>Short Gap Exemption Example 3</vt:lpstr>
      <vt:lpstr>Medicaid Nonexpansion  State Exemption Code G </vt:lpstr>
      <vt:lpstr>Medicaid Nonexpansion  State Exemption</vt:lpstr>
      <vt:lpstr>Medicaid NonExpansion State Exemption</vt:lpstr>
      <vt:lpstr>Noncitizens or Citizen Living Abroad Exemption Code C</vt:lpstr>
      <vt:lpstr>Noncitizens or Citizen Living Abroad Exemption Code C</vt:lpstr>
      <vt:lpstr>Noncitizens or Citizen Living Abroad Exemption</vt:lpstr>
      <vt:lpstr>Noncitizens or Citizen Living Abroad Exemption</vt:lpstr>
      <vt:lpstr>Noncitizens or Citizen Living Abroad Exemption</vt:lpstr>
      <vt:lpstr>Noncitizens or Citizen Living Abroad Exemption</vt:lpstr>
      <vt:lpstr>Exemption</vt:lpstr>
      <vt:lpstr>Exemption</vt:lpstr>
      <vt:lpstr>Health Care Sharing Ministry (“HCSM”) Exemption Code D</vt:lpstr>
      <vt:lpstr>Federally Recognized Indian  Tribe Exemption Code E</vt:lpstr>
      <vt:lpstr>Federally Recognized Indian Tribe</vt:lpstr>
      <vt:lpstr>Incarceration Exemption Code F</vt:lpstr>
      <vt:lpstr>Health Coverage Tax Credit Exemption Code G</vt:lpstr>
      <vt:lpstr>Adopted, Born or Died Code H</vt:lpstr>
      <vt:lpstr>Affordability  Exemptions</vt:lpstr>
      <vt:lpstr>Affordability Exemptions: “Affordability Threshold”</vt:lpstr>
      <vt:lpstr>Affordability Exemptions</vt:lpstr>
      <vt:lpstr>Affordability Exemption: Employer Self-Only Offer Code A</vt:lpstr>
      <vt:lpstr>Affordability Exemption: Employer Family Offer Code A</vt:lpstr>
      <vt:lpstr>Affordability Exemption: Employer Family Offer (cont.)</vt:lpstr>
      <vt:lpstr>Affordability Exemption: Aggregate Employer Offer Code G</vt:lpstr>
      <vt:lpstr>Affordability Exemption: Aggregate Employer Offer</vt:lpstr>
      <vt:lpstr>Affordability Exemption: Aggregate Employer Offer</vt:lpstr>
      <vt:lpstr>Affordability Exemption: No Employer Offer Code A</vt:lpstr>
      <vt:lpstr>Affordability Exemption: No Employer Offer - example</vt:lpstr>
      <vt:lpstr>Affordability Exemption: No Employer Offer</vt:lpstr>
      <vt:lpstr>MCA Wkt in Pub 4012 Example</vt:lpstr>
      <vt:lpstr>MCA Wkt Example</vt:lpstr>
      <vt:lpstr>MCA Wkt Example</vt:lpstr>
      <vt:lpstr>MCA Wkt</vt:lpstr>
      <vt:lpstr>MCA Wkt Example</vt:lpstr>
      <vt:lpstr>MCA Wkt</vt:lpstr>
      <vt:lpstr>MCA Wkt Example</vt:lpstr>
      <vt:lpstr>Marketplace Coverage Affordability Exemption</vt:lpstr>
      <vt:lpstr>PowerPoint Presentation</vt:lpstr>
      <vt:lpstr>Affordability Calculator</vt:lpstr>
      <vt:lpstr>Affordability Example: Tommy</vt:lpstr>
      <vt:lpstr>Affordability Example: Tommy</vt:lpstr>
      <vt:lpstr>Affordability Example: Tommy</vt:lpstr>
      <vt:lpstr>Affordability Example: Tommy</vt:lpstr>
      <vt:lpstr>MCA Wkt for Tommy: Feb - Oct</vt:lpstr>
      <vt:lpstr>Affordability Example: Tommy</vt:lpstr>
      <vt:lpstr>Result for Tommy</vt:lpstr>
      <vt:lpstr>Last Chance Exemption</vt:lpstr>
      <vt:lpstr>Last Chance Exemption</vt:lpstr>
      <vt:lpstr>Indicate Months of  Coverage</vt:lpstr>
      <vt:lpstr>Indicate Months of  Coverage</vt:lpstr>
      <vt:lpstr>Indicate Months of  Coverage</vt:lpstr>
      <vt:lpstr>Exemptions in TaxSlayer</vt:lpstr>
      <vt:lpstr>Exemptions in TaxSlayer –  Filing Threshold</vt:lpstr>
      <vt:lpstr>Exemptions in TaxSlayer Filing Threshold</vt:lpstr>
      <vt:lpstr>Claiming an Exemption</vt:lpstr>
      <vt:lpstr>Claiming an Exemption</vt:lpstr>
      <vt:lpstr>Claiming an Exemption (Form 8965 Part III)</vt:lpstr>
      <vt:lpstr>Claiming an Exemption (Form 8965 Part III)</vt:lpstr>
      <vt:lpstr>Claiming an Exemption</vt:lpstr>
      <vt:lpstr>Claiming an Exemption</vt:lpstr>
      <vt:lpstr>ACA Exemptions</vt:lpstr>
      <vt:lpstr>Exemption Form 8965</vt:lpstr>
      <vt:lpstr>No Insurance, No Exemption? </vt:lpstr>
      <vt:lpstr>Shared Responsibility  Payment (SRP)</vt:lpstr>
      <vt:lpstr>Household Income for SRP</vt:lpstr>
      <vt:lpstr>Dependent Income in TaxSlayer</vt:lpstr>
      <vt:lpstr>Example: John (Single)</vt:lpstr>
      <vt:lpstr>Example: John (Single)</vt:lpstr>
      <vt:lpstr>Shared Responsibility  Payment</vt:lpstr>
      <vt:lpstr>Affordable Care Act (Day 1)</vt:lpstr>
      <vt:lpstr>Affordable Care Act Day 2</vt:lpstr>
      <vt:lpstr>Premium Tax Credit</vt:lpstr>
      <vt:lpstr>PTC Eligibility</vt:lpstr>
      <vt:lpstr>PTC Eligibility</vt:lpstr>
      <vt:lpstr>PTC Eligibility – Eligible for Other MEC</vt:lpstr>
      <vt:lpstr>PTC Eligibility – Eligibility for Other MEC</vt:lpstr>
      <vt:lpstr>PTC Eligibility</vt:lpstr>
      <vt:lpstr>PTC Eligibility – % of FPL</vt:lpstr>
      <vt:lpstr>PTC % of FPL:  Alaska or Hawaii</vt:lpstr>
      <vt:lpstr>PTC % of FPL :  Alaska or Hawaii</vt:lpstr>
      <vt:lpstr>PTC Eligibility – MFS</vt:lpstr>
      <vt:lpstr>PTC Eligibility – MFS  Exception</vt:lpstr>
      <vt:lpstr>PTC Eligibility – MFS  Exception</vt:lpstr>
      <vt:lpstr>PTC Eligibility – Family Glitch</vt:lpstr>
      <vt:lpstr>PTC Eligibility</vt:lpstr>
      <vt:lpstr>PTC End Result: Form 1040</vt:lpstr>
      <vt:lpstr>Calculation of PTC</vt:lpstr>
      <vt:lpstr>Form 1095-A</vt:lpstr>
      <vt:lpstr>What determines the amount of PTC?</vt:lpstr>
      <vt:lpstr>What is Household Income  for PTC?</vt:lpstr>
      <vt:lpstr>Different Definitions of MAGI</vt:lpstr>
      <vt:lpstr>Household Income for PTC</vt:lpstr>
      <vt:lpstr>Entering 1095-A Data</vt:lpstr>
      <vt:lpstr>Entering 1095-A Data</vt:lpstr>
      <vt:lpstr>Entering 1095-A Data</vt:lpstr>
      <vt:lpstr>Completing PTC in TaxSlayer</vt:lpstr>
      <vt:lpstr>PTC in TaxSlayer</vt:lpstr>
      <vt:lpstr>PTC Calculation –  Missing Info</vt:lpstr>
      <vt:lpstr>PTC Calculation –  Missing Info</vt:lpstr>
      <vt:lpstr>PTC Calculation – Premium Not Paid</vt:lpstr>
      <vt:lpstr>PTC Calculation – Premium Not Paid</vt:lpstr>
      <vt:lpstr>PTC Calculation – Premium Not Paid</vt:lpstr>
      <vt:lpstr>PTC Calculation –  Multiple Policies</vt:lpstr>
      <vt:lpstr>PTC Calculation –  Multiple Policies (cont.)</vt:lpstr>
      <vt:lpstr>PTC Calculation –  Multiple Policies (cont.)</vt:lpstr>
      <vt:lpstr>PTC Calculation – Ineligible Individual on Policy</vt:lpstr>
      <vt:lpstr>PTC Calculation – Ineligible Individual on Policy</vt:lpstr>
      <vt:lpstr>PTC Calculation – Unclaimed Individual (special situation)</vt:lpstr>
      <vt:lpstr>PTC Calculation – Unclaimed Individual (special situation)</vt:lpstr>
      <vt:lpstr>PTC Calculation – Unclaimed Individual (special situation)</vt:lpstr>
      <vt:lpstr>Final PTC</vt:lpstr>
      <vt:lpstr>Repayment of  Excess APTC</vt:lpstr>
      <vt:lpstr>Last Minute Planning –  Watch for Cliff Hangers</vt:lpstr>
      <vt:lpstr>Last Minute Planning – Scholarships / Grants</vt:lpstr>
      <vt:lpstr>Last Minute Planning</vt:lpstr>
      <vt:lpstr>PTC and Medical Insurance Itemized Deduction</vt:lpstr>
      <vt:lpstr>PTC and Medical Insurance Itemized Deduction</vt:lpstr>
      <vt:lpstr>ACA – Scope Limitations</vt:lpstr>
      <vt:lpstr>Intake &amp; Interview 13614-C</vt:lpstr>
      <vt:lpstr>ACA – Scope Limitations</vt:lpstr>
      <vt:lpstr>ACA – Scope Limitations</vt:lpstr>
      <vt:lpstr>Advance PTC</vt:lpstr>
      <vt:lpstr>PTC</vt:lpstr>
      <vt:lpstr>PTC (cont.)</vt:lpstr>
      <vt:lpstr>PTC</vt:lpstr>
      <vt:lpstr>PTC</vt:lpstr>
      <vt:lpstr>PTC (cont.)</vt:lpstr>
      <vt:lpstr>PTC</vt:lpstr>
      <vt:lpstr>PTC</vt:lpstr>
      <vt:lpstr>ACA Summary</vt:lpstr>
      <vt:lpstr>ACA Summary</vt:lpstr>
      <vt:lpstr>Updating Information </vt:lpstr>
      <vt:lpstr>Filing Returns </vt:lpstr>
      <vt:lpstr>Affordable Care Act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2014-11-30T22:11:53Z</dcterms:created>
  <dcterms:modified xsi:type="dcterms:W3CDTF">2016-12-21T18:22:58Z</dcterms:modified>
</cp:coreProperties>
</file>